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0" r:id="rId20"/>
  </p:sldMasterIdLst>
  <p:notesMasterIdLst>
    <p:notesMasterId r:id="rId24"/>
  </p:notesMasterIdLst>
  <p:handoutMasterIdLst>
    <p:handoutMasterId r:id="rId22"/>
  </p:handoutMasterIdLst>
  <p:sldIdLst>
    <p:sldId id="256" r:id="rId26"/>
    <p:sldId id="333" r:id="rId27"/>
    <p:sldId id="277" r:id="rId29"/>
    <p:sldId id="262" r:id="rId30"/>
    <p:sldId id="264" r:id="rId31"/>
    <p:sldId id="263" r:id="rId33"/>
    <p:sldId id="261" r:id="rId34"/>
    <p:sldId id="268" r:id="rId35"/>
    <p:sldId id="273" r:id="rId36"/>
    <p:sldId id="284" r:id="rId37"/>
    <p:sldId id="278" r:id="rId38"/>
    <p:sldId id="270" r:id="rId39"/>
    <p:sldId id="283" r:id="rId40"/>
    <p:sldId id="307" r:id="rId41"/>
    <p:sldId id="306" r:id="rId42"/>
    <p:sldId id="302" r:id="rId43"/>
    <p:sldId id="271" r:id="rId44"/>
    <p:sldId id="281" r:id="rId45"/>
    <p:sldId id="329" r:id="rId46"/>
    <p:sldId id="274" r:id="rId47"/>
    <p:sldId id="330" r:id="rId48"/>
    <p:sldId id="331" r:id="rId49"/>
    <p:sldId id="334" r:id="rId50"/>
    <p:sldId id="332" r:id="rId51"/>
    <p:sldId id="315" r:id="rId52"/>
    <p:sldId id="287" r:id="rId53"/>
    <p:sldId id="335" r:id="rId54"/>
    <p:sldId id="280" r:id="rId55"/>
    <p:sldId id="324" r:id="rId56"/>
    <p:sldId id="323" r:id="rId57"/>
    <p:sldId id="311" r:id="rId58"/>
    <p:sldId id="322" r:id="rId59"/>
    <p:sldId id="298" r:id="rId60"/>
    <p:sldId id="321" r:id="rId61"/>
    <p:sldId id="325" r:id="rId62"/>
    <p:sldId id="289" r:id="rId63"/>
    <p:sldId id="285" r:id="rId65"/>
    <p:sldId id="318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2" pos="3839" userDrawn="1">
          <p15:clr>
            <a:srgbClr val="A4A3A4"/>
          </p15:clr>
        </p15:guide>
        <p15:guide id="4" orient="horz" pos="2227" userDrawn="1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50" charset="-127">
        <p:regular r:id="rId3"/>
        <p:bold r:id="rId1"/>
      </p:font>
    </p:embeddedFont>
    <p:embeddedFont>
      <p:font typeface="HY견고딕" panose="02030600000101010101" pitchFamily="18" charset="-127">
        <p:regular r:id="rId7"/>
      </p:font>
    </p:embeddedFont>
    <p:embeddedFont>
      <p:font typeface="나눔고딕 ExtraBold" panose="020D0904000000000000" pitchFamily="50" charset="-127">
        <p:bold r:id="rId5"/>
      </p:font>
    </p:embeddedFont>
    <p:embeddedFont>
      <p:font typeface="Cambria Math" panose="02040503050406030204" pitchFamily="18" charset="0">
        <p:regular r:id="rId2"/>
      </p:font>
    </p:embeddedFont>
    <p:embeddedFont>
      <p:font typeface="Arial Unicode MS" panose="020B0604020202020204" pitchFamily="50" charset="-127">
        <p:regular r:id="rId8"/>
      </p:font>
    </p:embeddedFont>
    <p:embeddedFont>
      <p:font typeface="HY견명조" panose="02030600000101010101" pitchFamily="18" charset="-127">
        <p:regular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D95319"/>
    <a:srgbClr val="03DC0A"/>
    <a:srgbClr val="B69262"/>
    <a:srgbClr val="906F43"/>
    <a:srgbClr val="8B6D47"/>
    <a:srgbClr val="A9D18E"/>
    <a:srgbClr val="2E75B6"/>
    <a:srgbClr val="FF6D6D"/>
    <a:srgbClr val="5B9BD5"/>
    <a:srgbClr val="B4DE98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3480" autoAdjust="0"/>
    <p:restoredTop sz="95208" autoAdjust="0"/>
  </p:normalViewPr>
  <p:slideViewPr>
    <p:cSldViewPr snapToGrid="0" snapToObjects="1">
      <p:cViewPr varScale="1">
        <p:scale>
          <a:sx n="85" d="100"/>
          <a:sy n="85" d="100"/>
        </p:scale>
        <p:origin x="662" y="48"/>
      </p:cViewPr>
      <p:guideLst>
        <p:guide pos="3839"/>
        <p:guide orient="horz" pos="2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3154" y="38"/>
      </p:cViewPr>
      <p:guideLst>
        <p:guide pos="3839"/>
        <p:guide orient="horz" pos="2227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font" Target="fonts/font5.fntdata"></Relationship><Relationship Id="rId3" Type="http://schemas.openxmlformats.org/officeDocument/2006/relationships/font" Target="fonts/font1.fntdata"></Relationship><Relationship Id="rId4" Type="http://schemas.openxmlformats.org/officeDocument/2006/relationships/tableStyles" Target="tableStyles.xml"></Relationship><Relationship Id="rId5" Type="http://schemas.openxmlformats.org/officeDocument/2006/relationships/font" Target="fonts/font4.fntdata"></Relationship><Relationship Id="rId6" Type="http://schemas.openxmlformats.org/officeDocument/2006/relationships/font" Target="fonts/font7.fntdata"></Relationship><Relationship Id="rId7" Type="http://schemas.openxmlformats.org/officeDocument/2006/relationships/font" Target="fonts/font3.fntdata"></Relationship><Relationship Id="rId8" Type="http://schemas.openxmlformats.org/officeDocument/2006/relationships/font" Target="fonts/font6.fntdata"></Relationship><Relationship Id="rId20" Type="http://schemas.openxmlformats.org/officeDocument/2006/relationships/slideMaster" Target="slideMasters/slideMaster1.xml"></Relationship><Relationship Id="rId21" Type="http://schemas.openxmlformats.org/officeDocument/2006/relationships/theme" Target="theme/theme1.xml"></Relationship><Relationship Id="rId22" Type="http://schemas.openxmlformats.org/officeDocument/2006/relationships/handoutMaster" Target="handoutMasters/handoutMaster1.xml"></Relationship><Relationship Id="rId24" Type="http://schemas.openxmlformats.org/officeDocument/2006/relationships/notesMaster" Target="notesMasters/notesMaster1.xml"></Relationship><Relationship Id="rId26" Type="http://schemas.openxmlformats.org/officeDocument/2006/relationships/slide" Target="slides/slide1.xml"></Relationship><Relationship Id="rId27" Type="http://schemas.openxmlformats.org/officeDocument/2006/relationships/slide" Target="slides/slide2.xml"></Relationship><Relationship Id="rId29" Type="http://schemas.openxmlformats.org/officeDocument/2006/relationships/slide" Target="slides/slide3.xml"></Relationship><Relationship Id="rId30" Type="http://schemas.openxmlformats.org/officeDocument/2006/relationships/slide" Target="slides/slide4.xml"></Relationship><Relationship Id="rId31" Type="http://schemas.openxmlformats.org/officeDocument/2006/relationships/slide" Target="slides/slide5.xml"></Relationship><Relationship Id="rId33" Type="http://schemas.openxmlformats.org/officeDocument/2006/relationships/slide" Target="slides/slide6.xml"></Relationship><Relationship Id="rId34" Type="http://schemas.openxmlformats.org/officeDocument/2006/relationships/slide" Target="slides/slide7.xml"></Relationship><Relationship Id="rId35" Type="http://schemas.openxmlformats.org/officeDocument/2006/relationships/slide" Target="slides/slide8.xml"></Relationship><Relationship Id="rId36" Type="http://schemas.openxmlformats.org/officeDocument/2006/relationships/slide" Target="slides/slide9.xml"></Relationship><Relationship Id="rId37" Type="http://schemas.openxmlformats.org/officeDocument/2006/relationships/slide" Target="slides/slide10.xml"></Relationship><Relationship Id="rId38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0" Type="http://schemas.openxmlformats.org/officeDocument/2006/relationships/slide" Target="slides/slide13.xml"></Relationship><Relationship Id="rId41" Type="http://schemas.openxmlformats.org/officeDocument/2006/relationships/slide" Target="slides/slide14.xml"></Relationship><Relationship Id="rId42" Type="http://schemas.openxmlformats.org/officeDocument/2006/relationships/slide" Target="slides/slide15.xml"></Relationship><Relationship Id="rId43" Type="http://schemas.openxmlformats.org/officeDocument/2006/relationships/slide" Target="slides/slide16.xml"></Relationship><Relationship Id="rId44" Type="http://schemas.openxmlformats.org/officeDocument/2006/relationships/slide" Target="slides/slide17.xml"></Relationship><Relationship Id="rId45" Type="http://schemas.openxmlformats.org/officeDocument/2006/relationships/slide" Target="slides/slide18.xml"></Relationship><Relationship Id="rId46" Type="http://schemas.openxmlformats.org/officeDocument/2006/relationships/slide" Target="slides/slide19.xml"></Relationship><Relationship Id="rId47" Type="http://schemas.openxmlformats.org/officeDocument/2006/relationships/slide" Target="slides/slide20.xml"></Relationship><Relationship Id="rId48" Type="http://schemas.openxmlformats.org/officeDocument/2006/relationships/slide" Target="slides/slide21.xml"></Relationship><Relationship Id="rId49" Type="http://schemas.openxmlformats.org/officeDocument/2006/relationships/slide" Target="slides/slide22.xml"></Relationship><Relationship Id="rId50" Type="http://schemas.openxmlformats.org/officeDocument/2006/relationships/slide" Target="slides/slide23.xml"></Relationship><Relationship Id="rId51" Type="http://schemas.openxmlformats.org/officeDocument/2006/relationships/slide" Target="slides/slide24.xml"></Relationship><Relationship Id="rId52" Type="http://schemas.openxmlformats.org/officeDocument/2006/relationships/slide" Target="slides/slide25.xml"></Relationship><Relationship Id="rId53" Type="http://schemas.openxmlformats.org/officeDocument/2006/relationships/slide" Target="slides/slide26.xml"></Relationship><Relationship Id="rId54" Type="http://schemas.openxmlformats.org/officeDocument/2006/relationships/slide" Target="slides/slide27.xml"></Relationship><Relationship Id="rId55" Type="http://schemas.openxmlformats.org/officeDocument/2006/relationships/slide" Target="slides/slide28.xml"></Relationship><Relationship Id="rId56" Type="http://schemas.openxmlformats.org/officeDocument/2006/relationships/slide" Target="slides/slide29.xml"></Relationship><Relationship Id="rId57" Type="http://schemas.openxmlformats.org/officeDocument/2006/relationships/slide" Target="slides/slide30.xml"></Relationship><Relationship Id="rId58" Type="http://schemas.openxmlformats.org/officeDocument/2006/relationships/slide" Target="slides/slide31.xml"></Relationship><Relationship Id="rId59" Type="http://schemas.openxmlformats.org/officeDocument/2006/relationships/slide" Target="slides/slide32.xml"></Relationship><Relationship Id="rId60" Type="http://schemas.openxmlformats.org/officeDocument/2006/relationships/slide" Target="slides/slide33.xml"></Relationship><Relationship Id="rId61" Type="http://schemas.openxmlformats.org/officeDocument/2006/relationships/slide" Target="slides/slide34.xml"></Relationship><Relationship Id="rId62" Type="http://schemas.openxmlformats.org/officeDocument/2006/relationships/slide" Target="slides/slide35.xml"></Relationship><Relationship Id="rId63" Type="http://schemas.openxmlformats.org/officeDocument/2006/relationships/slide" Target="slides/slide36.xml"></Relationship><Relationship Id="rId65" Type="http://schemas.openxmlformats.org/officeDocument/2006/relationships/slide" Target="slides/slide37.xml"></Relationship><Relationship Id="rId66" Type="http://schemas.openxmlformats.org/officeDocument/2006/relationships/slide" Target="slides/slide38.xml"></Relationship><Relationship Id="rId68" Type="http://schemas.openxmlformats.org/officeDocument/2006/relationships/viewProps" Target="viewProps.xml"></Relationship><Relationship Id="rId69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516A-9654-4E7A-A735-947CE954E81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391F1-E021-4C28-A9FE-E59A8800F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769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C84FC-069B-4637-B64A-049149573E9E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A88F2-4434-402C-9B4E-EA4F7FD4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259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6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A88F2-4434-402C-9B4E-EA4F7FD44F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40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A88F2-4434-402C-9B4E-EA4F7FD44F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354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A88F2-4434-402C-9B4E-EA4F7FD44FF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15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A88F2-4434-402C-9B4E-EA4F7FD44F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4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BC87-2DE4-4F5D-84C7-149F4A79ED18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31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9B58-25C4-4991-9117-1CD10FE1CEB3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91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13A5-419E-46F2-91E1-CDD76AECFDC4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748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CD776-8218-4C82-A3FE-E2D7171F8D10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65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41BB-BB09-4501-8AC8-5EB4532E3D3D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587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3A81-F460-4B8D-B994-C709520B5640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479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EDF6-9EDA-4EE7-8955-DCE86238F654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/42</a:t>
            </a: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15938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9E71-CF73-4761-95E5-A0A808EC43C9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180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D3EC-AEB7-4379-9221-CADECD02F4BB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47208" y="6356350"/>
            <a:ext cx="2743200" cy="365125"/>
          </a:xfrm>
        </p:spPr>
        <p:txBody>
          <a:bodyPr/>
          <a:lstStyle/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89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3A78-C8C0-4767-8A3F-6D1073C786EC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/41</a:t>
            </a: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49089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0276-D115-4A87-BB74-18A90D0647B1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70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CE8F3-EB10-43D9-9F93-08746DC4FD3D}" type="datetime1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33CFE-6923-480C-A88D-E4CC107BD15F}" type="slidenum">
              <a:rPr lang="ko-KR" altLang="en-US" smtClean="0"/>
              <a:pPr/>
              <a:t>‹#›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19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image2.png"></Relationship><Relationship Id="rId6" Type="http://schemas.openxmlformats.org/officeDocument/2006/relationships/slideLayout" Target="../slideLayouts/slideLayout1.xml"></Relationship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7.xml"></Relationship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50.png"/><Relationship Id="rId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42.png"></Relationship><Relationship Id="rId2" Type="http://schemas.openxmlformats.org/officeDocument/2006/relationships/image" Target="../media/image41.png"></Relationship><Relationship Id="rId6" Type="http://schemas.openxmlformats.org/officeDocument/2006/relationships/image" Target="../media/image45.png"></Relationship><Relationship Id="rId5" Type="http://schemas.openxmlformats.org/officeDocument/2006/relationships/image" Target="../media/image44.png"></Relationship><Relationship Id="rId4" Type="http://schemas.openxmlformats.org/officeDocument/2006/relationships/image" Target="../media/image43.png"></Relationship><Relationship Id="rId7" Type="http://schemas.openxmlformats.org/officeDocument/2006/relationships/slideLayout" Target="../slideLayouts/slideLayout7.xml"></Relationship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0.png"/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video" Target="../media/media1.mp4"></Relationship><Relationship Id="rId1" Type="http://schemas.microsoft.com/office/2007/relationships/media" Target="../media/media1.mp4"></Relationship><Relationship Id="rId4" Type="http://schemas.openxmlformats.org/officeDocument/2006/relationships/image" Target="../media/image52.png"></Relationship><Relationship Id="rId6" Type="http://schemas.openxmlformats.org/officeDocument/2006/relationships/slideLayout" Target="../slideLayouts/slideLayout7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image53.emf"></Relationship><Relationship Id="rId9" Type="http://schemas.openxmlformats.org/officeDocument/2006/relationships/slideLayout" Target="../slideLayouts/slideLayout7.xml"></Relationship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30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36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notesSlide" Target="../notesSlides/notesSlide36.xml"></Relationship><Relationship Id="rId1" Type="http://schemas.openxmlformats.org/officeDocument/2006/relationships/slideLayout" Target="../slideLayouts/slideLayout7.xml"></Relationship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7.jpe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7.xml"></Relationship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87925" y="1740535"/>
            <a:ext cx="712470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atin typeface="HY견고딕" panose="02030600000101010101" pitchFamily="18" charset="-127"/>
                <a:ea typeface="HY견고딕" panose="02030600000101010101" pitchFamily="18" charset="-127"/>
              </a:rPr>
              <a:t>안전성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확보를</a:t>
            </a:r>
            <a:r>
              <a:rPr lang="ko-KR" altLang="en-US" sz="3200" b="1">
                <a:latin typeface="HY견고딕" panose="02030600000101010101" pitchFamily="18" charset="-127"/>
                <a:ea typeface="HY견고딕" panose="02030600000101010101" pitchFamily="18" charset="-127"/>
              </a:rPr>
              <a:t> 위한 </a:t>
            </a:r>
            <a:r>
              <a:rPr lang="en-US" altLang="ko-KR" sz="3200" b="1">
                <a:latin typeface="HY견고딕" panose="02030600000101010101" pitchFamily="18" charset="-127"/>
                <a:ea typeface="HY견고딕" panose="02030600000101010101" pitchFamily="18" charset="-127"/>
              </a:rPr>
              <a:t>Gimbal Tray</a:t>
            </a:r>
            <a:r>
              <a:rPr lang="ko-KR" altLang="en-US" sz="3200" b="1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b="1">
                <a:latin typeface="HY견고딕" panose="02030600000101010101" pitchFamily="18" charset="-127"/>
                <a:ea typeface="HY견고딕" panose="02030600000101010101" pitchFamily="18" charset="-127"/>
              </a:rPr>
              <a:t>Serving Robot </a:t>
            </a:r>
            <a:r>
              <a:rPr lang="ko-KR" altLang="en-US" sz="3200" b="1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8755" y="1074420"/>
            <a:ext cx="1184402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8525" y="1554480"/>
            <a:ext cx="3246755" cy="538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02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6" y="257016"/>
            <a:ext cx="838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 설계목표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102820" y="1774379"/>
            <a:ext cx="8036487" cy="427763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600"/>
          </a:p>
          <a:p>
            <a:pPr algn="ctr"/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3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서빙로봇 </a:t>
            </a:r>
            <a:r>
              <a:rPr lang="en-US" altLang="ko-KR" sz="3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Tray</a:t>
            </a:r>
            <a:r>
              <a:rPr lang="ko-KR" altLang="en-US" sz="3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solidFill>
                  <a:srgbClr val="73B1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Gimbal</a:t>
            </a:r>
            <a:r>
              <a:rPr lang="ko-KR" altLang="en-US" sz="3200">
                <a:solidFill>
                  <a:srgbClr val="73B1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추가</a:t>
            </a:r>
            <a:endParaRPr lang="en-US" altLang="ko-KR" sz="3200">
              <a:solidFill>
                <a:srgbClr val="73B14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2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3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외란으로</a:t>
            </a:r>
            <a:r>
              <a:rPr lang="ko-KR" altLang="en-US" sz="3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인한 </a:t>
            </a:r>
            <a:r>
              <a:rPr lang="en-US" altLang="ko-KR" sz="3200">
                <a:solidFill>
                  <a:srgbClr val="73B1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Tray</a:t>
            </a:r>
            <a:r>
              <a:rPr lang="ko-KR" altLang="en-US" sz="3200">
                <a:solidFill>
                  <a:srgbClr val="73B1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수평변화 제어</a:t>
            </a:r>
            <a:endParaRPr lang="en-US" altLang="ko-KR" sz="3200">
              <a:solidFill>
                <a:srgbClr val="73B14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2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3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Tray</a:t>
            </a:r>
            <a:r>
              <a:rPr lang="ko-KR" altLang="en-US" sz="3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 </a:t>
            </a:r>
            <a:r>
              <a:rPr lang="ko-KR" altLang="en-US" sz="3200">
                <a:solidFill>
                  <a:srgbClr val="73B1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물체 수평변화율 감소</a:t>
            </a:r>
            <a:r>
              <a:rPr lang="ko-KR" altLang="en-US" sz="32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en-US" altLang="ko-KR" sz="32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2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ko-KR" altLang="en-US" sz="3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>
                <a:solidFill>
                  <a:srgbClr val="73B1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안전한 운반 </a:t>
            </a:r>
            <a:r>
              <a:rPr lang="en-US" altLang="ko-KR" sz="3200">
                <a:solidFill>
                  <a:srgbClr val="73B1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3200">
                <a:solidFill>
                  <a:srgbClr val="73B1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환경변화 극복</a:t>
            </a:r>
            <a:endParaRPr lang="en-US" altLang="ko-KR" sz="32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/>
          </a:p>
          <a:p>
            <a:endParaRPr lang="en-US" altLang="ko-KR" sz="160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10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A71F3E-B6BA-4D88-BEF1-0C82B0273037}"/>
              </a:ext>
            </a:extLst>
          </p:cNvPr>
          <p:cNvCxnSpPr>
            <a:cxnSpLocks/>
          </p:cNvCxnSpPr>
          <p:nvPr/>
        </p:nvCxnSpPr>
        <p:spPr>
          <a:xfrm flipH="1">
            <a:off x="5221224" y="1554683"/>
            <a:ext cx="11567" cy="4972825"/>
          </a:xfrm>
          <a:prstGeom prst="line">
            <a:avLst/>
          </a:prstGeom>
          <a:ln w="7302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54157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테이블 번호만 누르면 알아서 손님 앞으로 [fn 뉴트렌드리딩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6990" y="2619459"/>
            <a:ext cx="2205768" cy="37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18601" y="1364470"/>
            <a:ext cx="53718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Serving Robot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Joint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Force</a:t>
            </a:r>
            <a:endParaRPr lang="en-US" altLang="ko-KR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해석과정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Motor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94268" y="1543124"/>
            <a:ext cx="5033913" cy="144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-10" smtClean="0">
                <a:solidFill>
                  <a:srgbClr val="A9D18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/>
              </a:rPr>
              <a:t>Adams </a:t>
            </a:r>
            <a:r>
              <a:rPr lang="ko-KR" altLang="en-US" sz="4400" b="1" spc="-10" smtClean="0">
                <a:solidFill>
                  <a:srgbClr val="A9D18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/>
              </a:rPr>
              <a:t>기구동역학</a:t>
            </a:r>
            <a:endParaRPr lang="en-US" altLang="ko-KR" sz="4400" b="1" spc="-10" smtClean="0">
              <a:solidFill>
                <a:srgbClr val="A9D18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b="1" spc="-10" smtClean="0">
                <a:solidFill>
                  <a:srgbClr val="A9D18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/>
              </a:rPr>
              <a:t>모델링</a:t>
            </a:r>
            <a:endParaRPr sz="2800">
              <a:solidFill>
                <a:srgbClr val="A9D18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11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4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6" y="257016"/>
            <a:ext cx="9882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Serving Robot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26828" y="1239849"/>
            <a:ext cx="4221569" cy="1815882"/>
            <a:chOff x="8304838" y="2604024"/>
            <a:chExt cx="3550501" cy="1815882"/>
          </a:xfrm>
        </p:grpSpPr>
        <p:sp>
          <p:nvSpPr>
            <p:cNvPr id="6" name="TextBox 5"/>
            <p:cNvSpPr txBox="1"/>
            <p:nvPr/>
          </p:nvSpPr>
          <p:spPr>
            <a:xfrm>
              <a:off x="8304838" y="2604024"/>
              <a:ext cx="3550501" cy="181588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514342" latinLnBrk="1"/>
              <a:r>
                <a:rPr lang="ko-KR" altLang="en-US" sz="240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서빙로봇</a:t>
              </a:r>
              <a:r>
                <a:rPr lang="ko-KR" altLang="en-US" sz="2400">
                  <a:latin typeface="HY견고딕" panose="02030600000101010101" pitchFamily="18" charset="-127"/>
                  <a:ea typeface="HY견고딕" panose="02030600000101010101" pitchFamily="18" charset="-127"/>
                </a:rPr>
                <a:t> 대표</a:t>
              </a:r>
              <a:r>
                <a:rPr lang="en-US" altLang="ko-KR" sz="2400"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r>
                <a:rPr lang="ko-KR" altLang="en-US" sz="2400">
                  <a:latin typeface="HY견고딕" panose="02030600000101010101" pitchFamily="18" charset="-127"/>
                  <a:ea typeface="HY견고딕" panose="02030600000101010101" pitchFamily="18" charset="-127"/>
                </a:rPr>
                <a:t>사 </a:t>
              </a:r>
              <a:endPara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 defTabSz="514342"/>
              <a:r>
                <a:rPr lang="en-US" altLang="ko-KR" sz="2400">
                  <a:latin typeface="HY견고딕" panose="02030600000101010101" pitchFamily="18" charset="-127"/>
                  <a:ea typeface="HY견고딕" panose="02030600000101010101" pitchFamily="18" charset="-127"/>
                </a:rPr>
                <a:t>Comparison </a:t>
              </a:r>
              <a:r>
                <a:rPr lang="ko-KR" altLang="en-US" sz="2400">
                  <a:latin typeface="HY견고딕" panose="02030600000101010101" pitchFamily="18" charset="-127"/>
                  <a:ea typeface="HY견고딕" panose="02030600000101010101" pitchFamily="18" charset="-127"/>
                </a:rPr>
                <a:t>규격</a:t>
              </a:r>
              <a:endPara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 defTabSz="514342" latinLnBrk="1"/>
              <a:endPara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 defTabSz="514342" latinLnBrk="1"/>
              <a:r>
                <a:rPr lang="en-US" altLang="ko-KR" sz="2000">
                  <a:latin typeface="HY견고딕" panose="02030600000101010101" pitchFamily="18" charset="-127"/>
                  <a:ea typeface="HY견고딕" panose="02030600000101010101" pitchFamily="18" charset="-127"/>
                </a:rPr>
                <a:t>SIZE: 440x440x1050</a:t>
              </a:r>
            </a:p>
            <a:p>
              <a:pPr algn="ctr" defTabSz="514342" latinLnBrk="1"/>
              <a:r>
                <a:rPr lang="en-US" altLang="ko-KR" sz="2000">
                  <a:latin typeface="HY견고딕" panose="02030600000101010101" pitchFamily="18" charset="-127"/>
                  <a:ea typeface="HY견고딕" panose="02030600000101010101" pitchFamily="18" charset="-127"/>
                </a:rPr>
                <a:t>Weight: 35KG</a:t>
              </a:r>
            </a:p>
          </p:txBody>
        </p:sp>
        <p:sp>
          <p:nvSpPr>
            <p:cNvPr id="7" name="아래쪽 화살표 6"/>
            <p:cNvSpPr/>
            <p:nvPr/>
          </p:nvSpPr>
          <p:spPr>
            <a:xfrm>
              <a:off x="9974949" y="3386212"/>
              <a:ext cx="213064" cy="426128"/>
            </a:xfrm>
            <a:prstGeom prst="downArrow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 flipV="1">
            <a:off x="2228829" y="3539689"/>
            <a:ext cx="1080000" cy="0"/>
          </a:xfrm>
          <a:prstGeom prst="line">
            <a:avLst/>
          </a:prstGeom>
          <a:ln w="38100" cap="rnd">
            <a:solidFill>
              <a:srgbClr val="73B149"/>
            </a:solidFill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 flipV="1">
            <a:off x="1932930" y="3836711"/>
            <a:ext cx="0" cy="2752625"/>
          </a:xfrm>
          <a:prstGeom prst="line">
            <a:avLst/>
          </a:prstGeom>
          <a:ln w="38100" cap="rnd">
            <a:solidFill>
              <a:srgbClr val="73B149"/>
            </a:solidFill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12287" y="3606322"/>
            <a:ext cx="657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1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0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5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0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m</a:t>
            </a:r>
          </a:p>
          <a:p>
            <a:r>
              <a:rPr lang="en-US" altLang="ko-KR" sz="240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749962" y="4909471"/>
            <a:ext cx="1658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1050 mm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03599" y="3093439"/>
            <a:ext cx="1351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440 mm</a:t>
            </a:r>
            <a:endParaRPr lang="ko-KR" altLang="en-US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480622" y="1239849"/>
            <a:ext cx="5687061" cy="5179074"/>
            <a:chOff x="6356003" y="1102423"/>
            <a:chExt cx="5687061" cy="5179074"/>
          </a:xfrm>
        </p:grpSpPr>
        <p:grpSp>
          <p:nvGrpSpPr>
            <p:cNvPr id="34" name="그룹 33"/>
            <p:cNvGrpSpPr/>
            <p:nvPr/>
          </p:nvGrpSpPr>
          <p:grpSpPr>
            <a:xfrm>
              <a:off x="6356003" y="1102423"/>
              <a:ext cx="5687061" cy="2728596"/>
              <a:chOff x="5953922" y="1072549"/>
              <a:chExt cx="5687061" cy="2728596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5953922" y="1076104"/>
                <a:ext cx="1323839" cy="2725041"/>
                <a:chOff x="6684445" y="1112763"/>
                <a:chExt cx="1323839" cy="2725041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684445" y="1482177"/>
                  <a:ext cx="1323839" cy="2355627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6771375" y="1112763"/>
                  <a:ext cx="10513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Front</a:t>
                  </a:r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0334936" y="1072549"/>
                <a:ext cx="1306047" cy="2709932"/>
                <a:chOff x="8801742" y="3851214"/>
                <a:chExt cx="1306047" cy="270993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8929078" y="3851214"/>
                  <a:ext cx="10513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Left</a:t>
                  </a:r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01742" y="4205800"/>
                  <a:ext cx="1306047" cy="2355346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31"/>
              <p:cNvGrpSpPr/>
              <p:nvPr/>
            </p:nvGrpSpPr>
            <p:grpSpPr>
              <a:xfrm>
                <a:off x="7423980" y="1078822"/>
                <a:ext cx="1294683" cy="2722323"/>
                <a:chOff x="8807424" y="1112763"/>
                <a:chExt cx="1294683" cy="2722323"/>
              </a:xfrm>
            </p:grpSpPr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07424" y="1482095"/>
                  <a:ext cx="1294683" cy="2352991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8929078" y="1112763"/>
                  <a:ext cx="10513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Back</a:t>
                  </a:r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8864880" y="1072549"/>
                <a:ext cx="1323839" cy="2705960"/>
                <a:chOff x="6684445" y="3851214"/>
                <a:chExt cx="1323839" cy="2705960"/>
              </a:xfrm>
            </p:grpSpPr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4445" y="4209772"/>
                  <a:ext cx="1323839" cy="2347402"/>
                </a:xfrm>
                <a:prstGeom prst="rect">
                  <a:avLst/>
                </a:prstGeom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6820678" y="3851214"/>
                  <a:ext cx="10513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Right</a:t>
                  </a:r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</p:grpSp>
        <p:sp>
          <p:nvSpPr>
            <p:cNvPr id="35" name="직사각형 34"/>
            <p:cNvSpPr/>
            <p:nvPr/>
          </p:nvSpPr>
          <p:spPr>
            <a:xfrm>
              <a:off x="6742075" y="4421368"/>
              <a:ext cx="4871021" cy="18601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움직이기 위한 모터ㅣ여러 센서 등 실제 서빙로봇의 무게중심이 하단부에 비중이 큰것을 고려하여 </a:t>
              </a:r>
              <a:r>
                <a:rPr lang="en-US" altLang="ko-KR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35kg</a:t>
              </a:r>
              <a:r>
                <a:rPr lang="ko-KR" altLang="en-US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중 </a:t>
              </a:r>
              <a:r>
                <a:rPr lang="en-US" altLang="ko-KR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30kg</a:t>
              </a:r>
              <a:r>
                <a:rPr lang="ko-KR" altLang="en-US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가 차지하도록 무게를 설정하였다</a:t>
              </a:r>
              <a:r>
                <a:rPr lang="en-US" altLang="ko-KR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</a:p>
            <a:p>
              <a:endParaRPr lang="en-US" altLang="ko-KR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endParaRPr lang="en-US" altLang="ko-KR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587992"/>
              </p:ext>
            </p:extLst>
          </p:nvPr>
        </p:nvGraphicFramePr>
        <p:xfrm>
          <a:off x="6094230" y="5792101"/>
          <a:ext cx="450709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7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67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9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741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40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Bottom</a:t>
                      </a:r>
                      <a:r>
                        <a:rPr lang="en-US" altLang="ko-KR" sz="1200" baseline="0"/>
                        <a:t> part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Tray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Wheel &amp; body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Total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7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30kg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0.5kg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4.5kg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35kg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488" y="3606321"/>
            <a:ext cx="1323839" cy="3156837"/>
          </a:xfrm>
          <a:prstGeom prst="rect">
            <a:avLst/>
          </a:prstGeom>
        </p:spPr>
      </p:pic>
      <p:sp>
        <p:nvSpPr>
          <p:cNvPr id="50" name="U자형 화살표 49"/>
          <p:cNvSpPr/>
          <p:nvPr/>
        </p:nvSpPr>
        <p:spPr>
          <a:xfrm rot="16200000" flipH="1">
            <a:off x="6366366" y="1677720"/>
            <a:ext cx="3223239" cy="6259177"/>
          </a:xfrm>
          <a:prstGeom prst="uturnArrow">
            <a:avLst>
              <a:gd name="adj1" fmla="val 10395"/>
              <a:gd name="adj2" fmla="val 10282"/>
              <a:gd name="adj3" fmla="val 17934"/>
              <a:gd name="adj4" fmla="val 21491"/>
              <a:gd name="adj5" fmla="val 1880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097161" y="5769065"/>
            <a:ext cx="1125277" cy="605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12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5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10137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Serving Robot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49282" y="3357527"/>
            <a:ext cx="4464457" cy="2749975"/>
            <a:chOff x="330392" y="1183671"/>
            <a:chExt cx="4464457" cy="33203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392" y="1183671"/>
              <a:ext cx="4464457" cy="332036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106868" y="3464805"/>
              <a:ext cx="1257434" cy="5464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019678" y="1232352"/>
            <a:ext cx="2907956" cy="5106838"/>
            <a:chOff x="5681256" y="1232352"/>
            <a:chExt cx="2907956" cy="510683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377" y="1232352"/>
              <a:ext cx="2633715" cy="510683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5681256" y="5126265"/>
              <a:ext cx="2907956" cy="4809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257081" y="1301050"/>
            <a:ext cx="3540863" cy="2198032"/>
            <a:chOff x="8523343" y="1308861"/>
            <a:chExt cx="3540863" cy="2198032"/>
          </a:xfrm>
        </p:grpSpPr>
        <p:pic>
          <p:nvPicPr>
            <p:cNvPr id="9" name="Picture 2" descr="friction coefficient value tab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343" y="1308861"/>
              <a:ext cx="3469612" cy="2198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8531525" y="1498541"/>
              <a:ext cx="3532681" cy="2070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104" y="3772331"/>
            <a:ext cx="1855043" cy="19054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027513" y="3778129"/>
            <a:ext cx="1855045" cy="19054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525016" y="1323714"/>
            <a:ext cx="2942803" cy="1631216"/>
          </a:xfrm>
          <a:prstGeom prst="rect">
            <a:avLst/>
          </a:prstGeom>
          <a:noFill/>
          <a:ln w="19050">
            <a:solidFill>
              <a:srgbClr val="F3BE3C"/>
            </a:solidFill>
          </a:ln>
        </p:spPr>
        <p:txBody>
          <a:bodyPr wrap="square" rtlCol="0">
            <a:spAutoFit/>
          </a:bodyPr>
          <a:lstStyle/>
          <a:p>
            <a:pPr defTabSz="514342" latinLnBrk="1">
              <a:lnSpc>
                <a:spcPct val="150000"/>
              </a:lnSpc>
              <a:defRPr/>
            </a:pP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&lt;Wheels&gt;</a:t>
            </a:r>
          </a:p>
          <a:p>
            <a:pPr defTabSz="514342" latinLnBrk="1">
              <a:lnSpc>
                <a:spcPct val="150000"/>
              </a:lnSpc>
              <a:defRPr/>
            </a:pP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Material: rubber</a:t>
            </a:r>
          </a:p>
          <a:p>
            <a:pPr defTabSz="514342" latinLnBrk="1">
              <a:defRPr/>
            </a:pP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구동바퀴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x2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보조바퀴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x4</a:t>
            </a:r>
          </a:p>
          <a:p>
            <a:pPr defTabSz="514342" latinLnBrk="1">
              <a:defRPr/>
            </a:pP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원하는 좌표에서 </a:t>
            </a: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yaw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회전 용이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8" name="꺾인 연결선 17"/>
          <p:cNvCxnSpPr/>
          <p:nvPr/>
        </p:nvCxnSpPr>
        <p:spPr>
          <a:xfrm>
            <a:off x="4071668" y="6019730"/>
            <a:ext cx="981547" cy="318236"/>
          </a:xfrm>
          <a:prstGeom prst="bentConnector3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9668" y="6019730"/>
            <a:ext cx="39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식당에서 흔히 사용하는 바닥소재 </a:t>
            </a:r>
            <a:endParaRPr lang="en-US" alt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concrete-polishing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으로 고려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0952" y="6178848"/>
            <a:ext cx="3257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*</a:t>
            </a:r>
            <a:r>
              <a:rPr lang="ko-KR" altLang="en-US" sz="1400"/>
              <a:t>바닥 </a:t>
            </a:r>
            <a:r>
              <a:rPr lang="en-US" altLang="ko-KR" sz="1400"/>
              <a:t>– </a:t>
            </a:r>
            <a:r>
              <a:rPr lang="ko-KR" altLang="en-US" sz="1400"/>
              <a:t>바퀴 </a:t>
            </a:r>
            <a:r>
              <a:rPr lang="en-US" altLang="ko-KR" sz="1400"/>
              <a:t>Friction</a:t>
            </a:r>
            <a:r>
              <a:rPr lang="ko-KR" altLang="en-US" sz="1400"/>
              <a:t> 적용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13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5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862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Joint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09" y="1792941"/>
            <a:ext cx="4974291" cy="41914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3313" y="3180771"/>
            <a:ext cx="5074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Spherical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 </a:t>
            </a:r>
            <a:r>
              <a:rPr lang="en-US" altLang="ko-KR" sz="2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joint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2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자유로운</a:t>
            </a:r>
            <a:r>
              <a:rPr lang="en-US" altLang="ko-KR" sz="2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움직임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가능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6" y="1183671"/>
            <a:ext cx="1543050" cy="23050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3059" y="3092824"/>
            <a:ext cx="1320137" cy="395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44588" y="6110854"/>
            <a:ext cx="456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* </a:t>
            </a:r>
            <a:r>
              <a:rPr lang="ko-KR" altLang="en-US"/>
              <a:t>상</a:t>
            </a:r>
            <a:r>
              <a:rPr lang="en-US" altLang="ko-KR"/>
              <a:t>[ Tray – Pivot ]  |   </a:t>
            </a:r>
            <a:r>
              <a:rPr lang="ko-KR" altLang="en-US"/>
              <a:t>하</a:t>
            </a:r>
            <a:r>
              <a:rPr lang="en-US" altLang="ko-KR"/>
              <a:t>[ Pivot – Robot ]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14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6" y="257016"/>
            <a:ext cx="838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Joint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6" y="1183671"/>
            <a:ext cx="1543050" cy="2305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81317" y="2402540"/>
            <a:ext cx="1030941" cy="22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1314" y="2743201"/>
            <a:ext cx="1030941" cy="2223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123423" y="1592232"/>
            <a:ext cx="5180304" cy="4373221"/>
            <a:chOff x="2158251" y="2192867"/>
            <a:chExt cx="5180304" cy="43732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8251" y="2192867"/>
              <a:ext cx="4870077" cy="4373221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9" name="타원 8"/>
            <p:cNvSpPr/>
            <p:nvPr/>
          </p:nvSpPr>
          <p:spPr>
            <a:xfrm>
              <a:off x="4593289" y="4123765"/>
              <a:ext cx="878541" cy="672353"/>
            </a:xfrm>
            <a:prstGeom prst="ellipse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593288" y="2743201"/>
              <a:ext cx="878541" cy="67235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>
              <a:stCxn id="10" idx="6"/>
            </p:cNvCxnSpPr>
            <p:nvPr/>
          </p:nvCxnSpPr>
          <p:spPr>
            <a:xfrm>
              <a:off x="5471829" y="3079378"/>
              <a:ext cx="1866726" cy="1460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5471828" y="4459941"/>
              <a:ext cx="1866727" cy="282226"/>
            </a:xfrm>
            <a:prstGeom prst="straightConnector1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303727" y="2513690"/>
            <a:ext cx="456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*  [ </a:t>
            </a:r>
            <a:r>
              <a:rPr lang="en-US" altLang="ko-KR" smtClean="0"/>
              <a:t>Link2 </a:t>
            </a:r>
            <a:r>
              <a:rPr lang="en-US" altLang="ko-KR"/>
              <a:t>- Tray ]</a:t>
            </a:r>
          </a:p>
          <a:p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Spherical 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 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joint</a:t>
            </a:r>
          </a:p>
          <a:p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자유로운 움직임 가능</a:t>
            </a:r>
            <a:endParaRPr lang="en-US" alt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03727" y="4064243"/>
            <a:ext cx="5360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* </a:t>
            </a:r>
            <a:r>
              <a:rPr lang="ko-KR" altLang="en-US"/>
              <a:t> </a:t>
            </a:r>
            <a:r>
              <a:rPr lang="en-US" altLang="ko-KR"/>
              <a:t>[ Motor – </a:t>
            </a:r>
            <a:r>
              <a:rPr lang="en-US" altLang="ko-KR" smtClean="0"/>
              <a:t>Link1 </a:t>
            </a:r>
            <a:r>
              <a:rPr lang="en-US" altLang="ko-KR"/>
              <a:t>]</a:t>
            </a:r>
          </a:p>
          <a:p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Fixed joint</a:t>
            </a:r>
          </a:p>
          <a:p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모터 회전방향과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동일하게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움직이게함</a:t>
            </a:r>
            <a:endParaRPr lang="en-US" alt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1317" y="1681956"/>
            <a:ext cx="1030941" cy="22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81314" y="2022617"/>
            <a:ext cx="1030941" cy="2223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15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6" y="257016"/>
            <a:ext cx="838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Joint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6" y="1183671"/>
            <a:ext cx="1543050" cy="2305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38748" y="3392153"/>
            <a:ext cx="3076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Revolute joint</a:t>
            </a:r>
          </a:p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고정된 상태로 회전 가능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en-US" alt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1317" y="2563905"/>
            <a:ext cx="1030941" cy="22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1314" y="2904566"/>
            <a:ext cx="1030941" cy="22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317" y="1891560"/>
            <a:ext cx="1030941" cy="22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1314" y="2232221"/>
            <a:ext cx="1030941" cy="22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587198" y="1888092"/>
            <a:ext cx="5431151" cy="4650820"/>
            <a:chOff x="1872823" y="1874190"/>
            <a:chExt cx="5431151" cy="46508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823" y="1874190"/>
              <a:ext cx="5431151" cy="414113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43080" y="6155678"/>
              <a:ext cx="5360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* </a:t>
              </a:r>
              <a:r>
                <a:rPr lang="ko-KR" altLang="en-US"/>
                <a:t>좌</a:t>
              </a:r>
              <a:r>
                <a:rPr lang="en-US" altLang="ko-KR"/>
                <a:t> [ </a:t>
              </a:r>
              <a:r>
                <a:rPr lang="en-US" altLang="ko-KR" smtClean="0"/>
                <a:t>Link1 </a:t>
              </a:r>
              <a:r>
                <a:rPr lang="en-US" altLang="ko-KR"/>
                <a:t>– </a:t>
              </a:r>
              <a:r>
                <a:rPr lang="en-US" altLang="ko-KR" smtClean="0"/>
                <a:t>Link2 </a:t>
              </a:r>
              <a:r>
                <a:rPr lang="en-US" altLang="ko-KR"/>
                <a:t>] | </a:t>
              </a:r>
              <a:r>
                <a:rPr lang="ko-KR" altLang="en-US"/>
                <a:t>우</a:t>
              </a:r>
              <a:r>
                <a:rPr lang="en-US" altLang="ko-KR"/>
                <a:t> [ Robot – Motor ]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115422" y="3785627"/>
              <a:ext cx="2674004" cy="686642"/>
              <a:chOff x="3115422" y="3785627"/>
              <a:chExt cx="2674004" cy="686642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3115422" y="3799916"/>
                <a:ext cx="878541" cy="67235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4910885" y="3785627"/>
                <a:ext cx="878541" cy="67235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16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80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6220" y="1151023"/>
            <a:ext cx="616985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기존 탑재기능</a:t>
            </a:r>
            <a:endParaRPr lang="en-US" altLang="ko-KR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14342" latinLnBrk="1"/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서빙로봇은 경로에 물체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어린아이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가 있으므로 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14342" latinLnBrk="1"/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장애물로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인식하여 초기속도 </a:t>
            </a:r>
            <a:r>
              <a:rPr lang="en-US" altLang="ko-KR" sz="240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m/s</a:t>
            </a:r>
            <a:r>
              <a:rPr lang="en-US" altLang="ko-KR" sz="240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정지</a:t>
            </a:r>
            <a:r>
              <a:rPr lang="en-US" altLang="ko-KR" sz="240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가정</a:t>
            </a:r>
            <a:endParaRPr lang="en-US" altLang="ko-KR" sz="240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14342" latinLnBrk="1"/>
            <a:endParaRPr lang="en-US" altLang="ko-KR" sz="90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14342" latinLnBrk="1"/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Situation</a:t>
            </a:r>
          </a:p>
          <a:p>
            <a:pPr defTabSz="514342" latinLnBrk="1"/>
            <a:r>
              <a:rPr lang="en-US" altLang="ko-KR" sz="28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식당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실내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에서 멈춰있는 서빙로봇이 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2m/s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로 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14342"/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뛰어다니는 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21kg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의 아이와 부딪혀 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800mm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높이   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14342"/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0.1s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동안 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F=525[N]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만큼의 힘을 받았다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3" name="왼쪽 화살표 12"/>
          <p:cNvSpPr/>
          <p:nvPr/>
        </p:nvSpPr>
        <p:spPr>
          <a:xfrm>
            <a:off x="3327759" y="5163832"/>
            <a:ext cx="2208540" cy="663773"/>
          </a:xfrm>
          <a:prstGeom prst="leftArrow">
            <a:avLst>
              <a:gd name="adj1" fmla="val 27577"/>
              <a:gd name="adj2" fmla="val 836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Velocity</a:t>
            </a:r>
          </a:p>
          <a:p>
            <a:pPr algn="ctr"/>
            <a:endParaRPr lang="en-US" altLang="ko-KR" sz="2000" b="1" spc="1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2.0 m/s</a:t>
            </a:r>
            <a:endParaRPr lang="ko-KR" altLang="en-US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182956" y="3965646"/>
            <a:ext cx="1821454" cy="2804046"/>
            <a:chOff x="637074" y="3422653"/>
            <a:chExt cx="2115908" cy="2804046"/>
          </a:xfrm>
        </p:grpSpPr>
        <p:grpSp>
          <p:nvGrpSpPr>
            <p:cNvPr id="43" name="그룹 42"/>
            <p:cNvGrpSpPr/>
            <p:nvPr/>
          </p:nvGrpSpPr>
          <p:grpSpPr>
            <a:xfrm>
              <a:off x="637074" y="3643946"/>
              <a:ext cx="2115908" cy="2582753"/>
              <a:chOff x="637074" y="3643946"/>
              <a:chExt cx="2115908" cy="258275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637074" y="3791511"/>
                <a:ext cx="2115908" cy="2435188"/>
                <a:chOff x="1886006" y="3598655"/>
                <a:chExt cx="2115908" cy="2435188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1886006" y="3598655"/>
                  <a:ext cx="2115908" cy="2435188"/>
                  <a:chOff x="1886006" y="3598655"/>
                  <a:chExt cx="2115908" cy="2435188"/>
                </a:xfrm>
              </p:grpSpPr>
              <p:grpSp>
                <p:nvGrpSpPr>
                  <p:cNvPr id="17" name="그룹 16"/>
                  <p:cNvGrpSpPr/>
                  <p:nvPr/>
                </p:nvGrpSpPr>
                <p:grpSpPr>
                  <a:xfrm>
                    <a:off x="1886006" y="3598655"/>
                    <a:ext cx="2115908" cy="2435188"/>
                    <a:chOff x="1918113" y="3672148"/>
                    <a:chExt cx="2115908" cy="2435188"/>
                  </a:xfrm>
                </p:grpSpPr>
                <p:sp>
                  <p:nvSpPr>
                    <p:cNvPr id="20" name="직사각형 19"/>
                    <p:cNvSpPr/>
                    <p:nvPr/>
                  </p:nvSpPr>
                  <p:spPr>
                    <a:xfrm>
                      <a:off x="1922344" y="4524359"/>
                      <a:ext cx="394728" cy="2541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 cmpd="sng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" name="직사각형 20"/>
                    <p:cNvSpPr/>
                    <p:nvPr/>
                  </p:nvSpPr>
                  <p:spPr>
                    <a:xfrm>
                      <a:off x="1922345" y="4763403"/>
                      <a:ext cx="1948319" cy="6901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" name="사다리꼴 21"/>
                    <p:cNvSpPr/>
                    <p:nvPr/>
                  </p:nvSpPr>
                  <p:spPr>
                    <a:xfrm rot="10800000">
                      <a:off x="2200851" y="4510201"/>
                      <a:ext cx="1798398" cy="268308"/>
                    </a:xfrm>
                    <a:prstGeom prst="trapezoid">
                      <a:avLst>
                        <a:gd name="adj" fmla="val 4996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" name="평행 사변형 22"/>
                    <p:cNvSpPr/>
                    <p:nvPr/>
                  </p:nvSpPr>
                  <p:spPr>
                    <a:xfrm>
                      <a:off x="1918113" y="3683842"/>
                      <a:ext cx="572522" cy="828823"/>
                    </a:xfrm>
                    <a:prstGeom prst="parallelogram">
                      <a:avLst>
                        <a:gd name="adj" fmla="val 52196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" name="사다리꼴 23"/>
                    <p:cNvSpPr/>
                    <p:nvPr/>
                  </p:nvSpPr>
                  <p:spPr>
                    <a:xfrm rot="10800000">
                      <a:off x="2225158" y="3672148"/>
                      <a:ext cx="1808863" cy="341384"/>
                    </a:xfrm>
                    <a:prstGeom prst="trapezoid">
                      <a:avLst>
                        <a:gd name="adj" fmla="val 49968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" name="직사각형 26"/>
                    <p:cNvSpPr/>
                    <p:nvPr/>
                  </p:nvSpPr>
                  <p:spPr>
                    <a:xfrm>
                      <a:off x="1922344" y="5230605"/>
                      <a:ext cx="1948320" cy="699979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" name="타원 27"/>
                    <p:cNvSpPr/>
                    <p:nvPr/>
                  </p:nvSpPr>
                  <p:spPr>
                    <a:xfrm>
                      <a:off x="2501289" y="5277830"/>
                      <a:ext cx="869355" cy="82950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9" name="타원 18"/>
                  <p:cNvSpPr/>
                  <p:nvPr/>
                </p:nvSpPr>
                <p:spPr>
                  <a:xfrm>
                    <a:off x="3353620" y="5700629"/>
                    <a:ext cx="307046" cy="33321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타원 15"/>
                <p:cNvSpPr/>
                <p:nvPr/>
              </p:nvSpPr>
              <p:spPr>
                <a:xfrm>
                  <a:off x="2147053" y="5700629"/>
                  <a:ext cx="307046" cy="33321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직사각형 36"/>
              <p:cNvSpPr/>
              <p:nvPr/>
            </p:nvSpPr>
            <p:spPr>
              <a:xfrm>
                <a:off x="657643" y="4659685"/>
                <a:ext cx="1856959" cy="3989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898121" y="4482932"/>
                <a:ext cx="1803752" cy="31373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959693" y="3844069"/>
                <a:ext cx="1554908" cy="2684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933206" y="3643946"/>
                <a:ext cx="1819774" cy="3185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65019" y="4594023"/>
                <a:ext cx="254794" cy="3544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원통 41"/>
            <p:cNvSpPr/>
            <p:nvPr/>
          </p:nvSpPr>
          <p:spPr>
            <a:xfrm>
              <a:off x="1434308" y="3422653"/>
              <a:ext cx="764289" cy="398517"/>
            </a:xfrm>
            <a:prstGeom prst="can">
              <a:avLst>
                <a:gd name="adj" fmla="val 3836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7669"/>
              </p:ext>
            </p:extLst>
          </p:nvPr>
        </p:nvGraphicFramePr>
        <p:xfrm>
          <a:off x="8632242" y="4655468"/>
          <a:ext cx="347983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99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Force</a:t>
                      </a:r>
                      <a:endParaRPr lang="ko-KR" altLang="en-US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 = 525[N]</a:t>
                      </a:r>
                      <a:endParaRPr lang="ko-KR" altLang="en-US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Weight</a:t>
                      </a:r>
                      <a:endParaRPr lang="ko-KR" altLang="en-US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21kg</a:t>
                      </a:r>
                      <a:endParaRPr lang="ko-KR" altLang="en-US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Velocity</a:t>
                      </a:r>
                      <a:endParaRPr lang="ko-KR" altLang="en-US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2.0m/s</a:t>
                      </a:r>
                      <a:endParaRPr lang="ko-KR" altLang="en-US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High</a:t>
                      </a:r>
                      <a:endParaRPr lang="ko-KR" altLang="en-US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800mm</a:t>
                      </a:r>
                      <a:endParaRPr lang="ko-KR" altLang="en-US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029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en-US" altLang="ko-KR" sz="28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Force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427933" y="1462705"/>
            <a:ext cx="4684143" cy="2386359"/>
            <a:chOff x="7427933" y="1315007"/>
            <a:chExt cx="4684143" cy="2386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427933" y="1315007"/>
                  <a:ext cx="4684143" cy="23863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Force(F) </a:t>
                  </a:r>
                  <a:r>
                    <a:rPr lang="ko-KR" altLang="en-US" b="1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계산식</a:t>
                  </a:r>
                  <a:endParaRPr lang="en-US" altLang="ko-KR" b="1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altLang="ko-KR" b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altLang="ko-KR" b="0"/>
                </a:p>
                <a:p>
                  <a:endParaRPr lang="en-US" altLang="ko-KR" sz="700" b="0"/>
                </a:p>
                <a:p>
                  <a:r>
                    <a:rPr lang="en-US" altLang="ko-KR"/>
                    <a:t>    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a14:m>
                  <a:endParaRPr lang="en-US" altLang="ko-KR"/>
                </a:p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400"/>
                    <a:t>: </a:t>
                  </a:r>
                  <a:r>
                    <a:rPr lang="ko-KR" altLang="en-US" sz="1400"/>
                    <a:t>아이몸무게</a:t>
                  </a:r>
                  <a:r>
                    <a:rPr lang="en-US" altLang="ko-KR" sz="1400"/>
                    <a:t>  </a:t>
                  </a:r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ko-KR" sz="1400"/>
                    <a:t>: </a:t>
                  </a:r>
                  <a:r>
                    <a:rPr lang="ko-KR" altLang="en-US" sz="1400"/>
                    <a:t>서빙로봇 무게</a:t>
                  </a:r>
                  <a:endParaRPr lang="en-US" altLang="ko-KR" sz="1400"/>
                </a:p>
                <a:p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ko-KR" sz="1400"/>
                    <a:t>: </a:t>
                  </a:r>
                  <a:r>
                    <a:rPr lang="ko-KR" altLang="en-US" sz="1400"/>
                    <a:t>아이 초기속도 </a:t>
                  </a:r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altLang="ko-KR" sz="1400"/>
                    <a:t>:</a:t>
                  </a:r>
                  <a:r>
                    <a:rPr lang="ko-KR" altLang="en-US" sz="1400"/>
                    <a:t>아이 충돌후 속도</a:t>
                  </a:r>
                  <a:r>
                    <a:rPr lang="en-US" altLang="ko-KR" sz="140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ko-KR" sz="1400"/>
                    <a:t>: </a:t>
                  </a:r>
                  <a:r>
                    <a:rPr lang="ko-KR" altLang="en-US" sz="1400"/>
                    <a:t>서빙로봇 초기속도 </a:t>
                  </a:r>
                  <a14:m>
                    <m:oMath xmlns:m="http://schemas.openxmlformats.org/officeDocument/2006/math"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altLang="ko-KR" sz="1400"/>
                    <a:t>:</a:t>
                  </a:r>
                  <a:r>
                    <a:rPr lang="ko-KR" altLang="en-US" sz="1400"/>
                    <a:t>서빙로봇 충돌후 속도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933" y="1315007"/>
                  <a:ext cx="4684143" cy="238635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1535" b="-1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오른쪽 화살표 5"/>
            <p:cNvSpPr/>
            <p:nvPr/>
          </p:nvSpPr>
          <p:spPr>
            <a:xfrm>
              <a:off x="7548113" y="2614093"/>
              <a:ext cx="267051" cy="2525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2" descr="Computer Icons Child International Trail Running Association Clip art -  children playing png download - 512*512 - Free Transparent Computer Icons  png Download. - Clip Art Library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85887" y="4155939"/>
            <a:ext cx="2696593" cy="269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521805" y="5213692"/>
            <a:ext cx="338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F</a:t>
            </a:r>
            <a:endParaRPr lang="ko-KR" altLang="en-US" sz="280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17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8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25 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029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en-US" altLang="ko-KR" sz="2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Force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363" y="2005813"/>
            <a:ext cx="3469295" cy="1916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04976" y="4069595"/>
                <a:ext cx="5238088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𝑡𝑖𝑚𝑒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−1 , 0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𝑀𝐴𝑋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𝑡𝑖𝑚𝑒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−1.1 , 0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∗525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76" y="4069595"/>
                <a:ext cx="5238088" cy="7146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08091" y="1355384"/>
            <a:ext cx="261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Force function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2522" y="5055890"/>
            <a:ext cx="5440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시뮬레이션 시작 후</a:t>
            </a:r>
            <a:r>
              <a:rPr lang="en-US" altLang="ko-KR" sz="1600"/>
              <a:t> 1s ~ 1.1s </a:t>
            </a:r>
            <a:r>
              <a:rPr lang="ko-KR" altLang="en-US" sz="1600"/>
              <a:t>시점에 </a:t>
            </a:r>
            <a:r>
              <a:rPr lang="en-US" altLang="ko-KR" sz="2000"/>
              <a:t>525</a:t>
            </a:r>
            <a:r>
              <a:rPr lang="en-US" altLang="ko-KR" sz="2400"/>
              <a:t>[N]</a:t>
            </a:r>
            <a:r>
              <a:rPr lang="ko-KR" altLang="en-US" sz="1600"/>
              <a:t>을 가한다</a:t>
            </a:r>
            <a:r>
              <a:rPr lang="en-US" altLang="ko-KR" sz="1600"/>
              <a:t>.</a:t>
            </a:r>
            <a:r>
              <a:rPr lang="en-US" altLang="ko-KR" sz="2400"/>
              <a:t> </a:t>
            </a:r>
            <a:r>
              <a:rPr lang="en-US" altLang="ko-KR" sz="2000"/>
              <a:t>[800</a:t>
            </a:r>
            <a:r>
              <a:rPr lang="en-US" altLang="ko-KR"/>
              <a:t>mm  </a:t>
            </a:r>
            <a:r>
              <a:rPr lang="en-US" altLang="ko-KR" sz="1200"/>
              <a:t>(from the bottom)</a:t>
            </a:r>
            <a:r>
              <a:rPr lang="en-US" altLang="ko-KR" sz="2000"/>
              <a:t>]</a:t>
            </a:r>
            <a:endParaRPr lang="ko-KR" altLang="en-US" sz="1600"/>
          </a:p>
        </p:txBody>
      </p:sp>
      <p:sp>
        <p:nvSpPr>
          <p:cNvPr id="8" name="굽은 화살표 7"/>
          <p:cNvSpPr/>
          <p:nvPr/>
        </p:nvSpPr>
        <p:spPr>
          <a:xfrm rot="5400000">
            <a:off x="9299985" y="1900299"/>
            <a:ext cx="1376978" cy="2377443"/>
          </a:xfrm>
          <a:prstGeom prst="bentArrow">
            <a:avLst>
              <a:gd name="adj1" fmla="val 10938"/>
              <a:gd name="adj2" fmla="val 19173"/>
              <a:gd name="adj3" fmla="val 17969"/>
              <a:gd name="adj4" fmla="val 4375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18</a:t>
            </a:fld>
            <a:r>
              <a:rPr lang="en-US" altLang="ko-KR" smtClean="0"/>
              <a:t>/42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14" y="2005813"/>
            <a:ext cx="52768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8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477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해석과정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19349" y="3144127"/>
                <a:ext cx="7449953" cy="1770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GROUND</a:t>
                </a:r>
                <a:r>
                  <a:rPr lang="ko-KR" altLang="en-US"/>
                  <a:t>의</a:t>
                </a:r>
                <a:r>
                  <a:rPr lang="en-US" altLang="ko-KR"/>
                  <a:t> ang_ref (</a:t>
                </a:r>
                <a:r>
                  <a:rPr lang="ko-KR" altLang="en-US"/>
                  <a:t>고정</a:t>
                </a:r>
                <a:r>
                  <a:rPr lang="en-US" altLang="ko-KR"/>
                  <a:t>)</a:t>
                </a:r>
                <a:r>
                  <a:rPr lang="ko-KR" altLang="en-US"/>
                  <a:t>와 </a:t>
                </a:r>
                <a:r>
                  <a:rPr lang="en-US" altLang="ko-KR"/>
                  <a:t>Tray.cm (</a:t>
                </a:r>
                <a:r>
                  <a:rPr lang="ko-KR" altLang="en-US"/>
                  <a:t>변화</a:t>
                </a:r>
                <a:r>
                  <a:rPr lang="en-US" altLang="ko-KR"/>
                  <a:t>)</a:t>
                </a:r>
                <a:r>
                  <a:rPr lang="ko-KR" altLang="en-US"/>
                  <a:t>의 각도차이를 비교</a:t>
                </a:r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- AY : Y</a:t>
                </a:r>
                <a:r>
                  <a:rPr lang="ko-KR" altLang="en-US"/>
                  <a:t>축 기준 회전각도 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  </a:t>
                </a:r>
                <a:r>
                  <a:rPr lang="en-US" altLang="ko-KR"/>
                  <a:t>- WY : Y</a:t>
                </a:r>
                <a:r>
                  <a:rPr lang="ko-KR" altLang="en-US"/>
                  <a:t>축 기준 회전각속도</a:t>
                </a:r>
                <a:r>
                  <a:rPr lang="en-US" altLang="ko-KR"/>
                  <a:t>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altLang="ko-KR"/>
                  <a:t>)</a:t>
                </a:r>
              </a:p>
              <a:p>
                <a:r>
                  <a:rPr lang="en-US" altLang="ko-KR"/>
                  <a:t>- AZ : Z</a:t>
                </a:r>
                <a:r>
                  <a:rPr lang="ko-KR" altLang="en-US"/>
                  <a:t>축 기준 회전각도 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  </a:t>
                </a:r>
                <a:r>
                  <a:rPr lang="en-US" altLang="ko-KR"/>
                  <a:t>- WZ : Z</a:t>
                </a:r>
                <a:r>
                  <a:rPr lang="ko-KR" altLang="en-US"/>
                  <a:t>축 기준 회전각속도</a:t>
                </a:r>
                <a:r>
                  <a:rPr lang="en-US" altLang="ko-KR"/>
                  <a:t>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mtClean="0"/>
                  <a:t>)</a:t>
                </a:r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측정한 값을 활용해 </a:t>
                </a:r>
                <a:r>
                  <a:rPr lang="en-US" altLang="ko-KR" smtClean="0"/>
                  <a:t>LQR(</a:t>
                </a:r>
                <a:r>
                  <a:rPr lang="ko-KR" altLang="en-US" smtClean="0"/>
                  <a:t>상태궤환</a:t>
                </a:r>
                <a:r>
                  <a:rPr lang="en-US" altLang="ko-KR" smtClean="0"/>
                  <a:t>) </a:t>
                </a:r>
                <a:r>
                  <a:rPr lang="ko-KR" altLang="en-US"/>
                  <a:t>제어를 수행하여 모터에 토크 인가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49" y="3144127"/>
                <a:ext cx="7449953" cy="1770421"/>
              </a:xfrm>
              <a:prstGeom prst="rect">
                <a:avLst/>
              </a:prstGeom>
              <a:blipFill rotWithShape="0">
                <a:blip r:embed="rId2"/>
                <a:stretch>
                  <a:fillRect l="-736" t="-2069" b="-4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682741" y="5553662"/>
            <a:ext cx="2827676" cy="802688"/>
            <a:chOff x="4892511" y="1664281"/>
            <a:chExt cx="2827676" cy="802688"/>
          </a:xfrm>
        </p:grpSpPr>
        <p:sp>
          <p:nvSpPr>
            <p:cNvPr id="7" name="오른쪽 화살표 6"/>
            <p:cNvSpPr/>
            <p:nvPr/>
          </p:nvSpPr>
          <p:spPr>
            <a:xfrm>
              <a:off x="4892511" y="1794849"/>
              <a:ext cx="914400" cy="113122"/>
            </a:xfrm>
            <a:prstGeom prst="rightArrow">
              <a:avLst/>
            </a:prstGeom>
            <a:solidFill>
              <a:srgbClr val="B69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57375" y="1664281"/>
              <a:ext cx="1762812" cy="368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Tray.cm</a:t>
              </a:r>
              <a:endParaRPr lang="ko-KR" altLang="en-US"/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4892511" y="2286056"/>
              <a:ext cx="914400" cy="113122"/>
            </a:xfrm>
            <a:prstGeom prst="rightArrow">
              <a:avLst/>
            </a:prstGeom>
            <a:solidFill>
              <a:srgbClr val="03D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57375" y="2098927"/>
              <a:ext cx="1762812" cy="368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Ang_ref</a:t>
              </a:r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19" y="1496973"/>
            <a:ext cx="4542983" cy="3849878"/>
          </a:xfrm>
          <a:prstGeom prst="rect">
            <a:avLst/>
          </a:prstGeom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19</a:t>
            </a:fld>
            <a:r>
              <a:rPr lang="en-US" altLang="ko-KR" smtClean="0"/>
              <a:t>/42</a:t>
            </a:r>
            <a:endParaRPr lang="ko-KR" altLang="en-US"/>
          </a:p>
        </p:txBody>
      </p:sp>
      <p:sp>
        <p:nvSpPr>
          <p:cNvPr id="15" name="아래로 구부러진 화살표 14"/>
          <p:cNvSpPr/>
          <p:nvPr/>
        </p:nvSpPr>
        <p:spPr>
          <a:xfrm rot="2330150" flipH="1">
            <a:off x="1841146" y="4079646"/>
            <a:ext cx="746314" cy="395604"/>
          </a:xfrm>
          <a:prstGeom prst="curvedDownArrow">
            <a:avLst>
              <a:gd name="adj1" fmla="val 25000"/>
              <a:gd name="adj2" fmla="val 50000"/>
              <a:gd name="adj3" fmla="val 431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아래로 구부러진 화살표 15"/>
          <p:cNvSpPr/>
          <p:nvPr/>
        </p:nvSpPr>
        <p:spPr>
          <a:xfrm rot="19389655">
            <a:off x="2730191" y="3952145"/>
            <a:ext cx="688097" cy="303831"/>
          </a:xfrm>
          <a:prstGeom prst="curvedDownArrow">
            <a:avLst>
              <a:gd name="adj1" fmla="val 50000"/>
              <a:gd name="adj2" fmla="val 107349"/>
              <a:gd name="adj3" fmla="val 2502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1"/>
          <p:cNvSpPr txBox="1"/>
          <p:nvPr/>
        </p:nvSpPr>
        <p:spPr>
          <a:xfrm>
            <a:off x="1479546" y="2500131"/>
            <a:ext cx="430887" cy="2448177"/>
          </a:xfrm>
          <a:prstGeom prst="rect">
            <a:avLst/>
          </a:prstGeom>
        </p:spPr>
        <p:txBody>
          <a:bodyPr vert="vert270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A9D18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/>
              </a:rPr>
              <a:t>CONTENT</a:t>
            </a:r>
            <a:endParaRPr sz="2800">
              <a:solidFill>
                <a:srgbClr val="A9D18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54157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E3A71F3E-B6BA-4D88-BEF1-0C82B0273037}"/>
              </a:ext>
            </a:extLst>
          </p:cNvPr>
          <p:cNvCxnSpPr>
            <a:cxnSpLocks/>
          </p:cNvCxnSpPr>
          <p:nvPr/>
        </p:nvCxnSpPr>
        <p:spPr>
          <a:xfrm flipH="1">
            <a:off x="2119211" y="1535547"/>
            <a:ext cx="11567" cy="4972825"/>
          </a:xfrm>
          <a:prstGeom prst="line">
            <a:avLst/>
          </a:prstGeom>
          <a:ln w="7302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86690" y="1665644"/>
            <a:ext cx="399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HY견고딕" panose="02030600000101010101" pitchFamily="18" charset="-127"/>
                <a:ea typeface="HY견고딕" panose="02030600000101010101" pitchFamily="18" charset="-127"/>
              </a:rPr>
              <a:t>  I.</a:t>
            </a:r>
            <a:r>
              <a:rPr lang="ko-KR" altLang="en-US" sz="3600">
                <a:latin typeface="HY견고딕" panose="02030600000101010101" pitchFamily="18" charset="-127"/>
                <a:ea typeface="HY견고딕" panose="02030600000101010101" pitchFamily="18" charset="-127"/>
              </a:rPr>
              <a:t> 서론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67835" y="3017295"/>
            <a:ext cx="664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HY견고딕" panose="02030600000101010101" pitchFamily="18" charset="-127"/>
                <a:ea typeface="HY견고딕" panose="02030600000101010101" pitchFamily="18" charset="-127"/>
              </a:rPr>
              <a:t> II.</a:t>
            </a:r>
            <a:r>
              <a:rPr lang="ko-KR" altLang="en-US" sz="36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6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36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51293" y="4368946"/>
            <a:ext cx="7371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HY견고딕" panose="02030600000101010101" pitchFamily="18" charset="-127"/>
                <a:ea typeface="HY견고딕" panose="02030600000101010101" pitchFamily="18" charset="-127"/>
              </a:rPr>
              <a:t>III.</a:t>
            </a:r>
            <a:r>
              <a:rPr lang="ko-KR" altLang="en-US" sz="3600">
                <a:latin typeface="HY견고딕" panose="02030600000101010101" pitchFamily="18" charset="-127"/>
                <a:ea typeface="HY견고딕" panose="02030600000101010101" pitchFamily="18" charset="-127"/>
              </a:rPr>
              <a:t> 시뮬레이션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63220" y="5720596"/>
            <a:ext cx="253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HY견고딕" panose="02030600000101010101" pitchFamily="18" charset="-127"/>
                <a:ea typeface="HY견고딕" panose="02030600000101010101" pitchFamily="18" charset="-127"/>
              </a:rPr>
              <a:t>IV.</a:t>
            </a:r>
            <a:r>
              <a:rPr lang="ko-KR" altLang="en-US" sz="3600">
                <a:latin typeface="HY견고딕" panose="02030600000101010101" pitchFamily="18" charset="-127"/>
                <a:ea typeface="HY견고딕" panose="02030600000101010101" pitchFamily="18" charset="-127"/>
              </a:rPr>
              <a:t> 결론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2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0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6" y="257016"/>
            <a:ext cx="8283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en-US" altLang="ko-KR" sz="4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해석과정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9064" y="1728600"/>
            <a:ext cx="5628443" cy="4320228"/>
            <a:chOff x="106532" y="1654185"/>
            <a:chExt cx="5628443" cy="4320228"/>
          </a:xfrm>
          <a:solidFill>
            <a:srgbClr val="FF6D6D"/>
          </a:solidFill>
        </p:grpSpPr>
        <p:grpSp>
          <p:nvGrpSpPr>
            <p:cNvPr id="5" name="그룹 4"/>
            <p:cNvGrpSpPr/>
            <p:nvPr/>
          </p:nvGrpSpPr>
          <p:grpSpPr>
            <a:xfrm>
              <a:off x="106532" y="1654185"/>
              <a:ext cx="5628443" cy="4320228"/>
              <a:chOff x="1136341" y="1592040"/>
              <a:chExt cx="5628443" cy="4320228"/>
            </a:xfrm>
            <a:grpFill/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2170590" y="1592040"/>
                <a:ext cx="3488925" cy="713686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  <a:effectLst>
                <a:glow>
                  <a:schemeClr val="accent5">
                    <a:satMod val="175000"/>
                  </a:scheme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32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  ADAMS</a:t>
                </a:r>
                <a:endParaRPr lang="ko-KR" altLang="en-US" sz="32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136341" y="3108675"/>
                <a:ext cx="2636041" cy="36398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기존 모델</a:t>
                </a:r>
                <a:r>
                  <a:rPr lang="en-US" altLang="ko-KR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136341" y="4026676"/>
                <a:ext cx="2636042" cy="36398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수평변화 해석</a:t>
                </a: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4067226" y="3108675"/>
                <a:ext cx="2697558" cy="36398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개선 모델</a:t>
                </a: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102736" y="4053235"/>
                <a:ext cx="2662048" cy="36398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수평변화 해석</a:t>
                </a:r>
              </a:p>
            </p:txBody>
          </p:sp>
          <p:cxnSp>
            <p:nvCxnSpPr>
              <p:cNvPr id="12" name="꺾인 연결선 11"/>
              <p:cNvCxnSpPr/>
              <p:nvPr/>
            </p:nvCxnSpPr>
            <p:spPr>
              <a:xfrm rot="5400000">
                <a:off x="3338004" y="2450237"/>
                <a:ext cx="594804" cy="470516"/>
              </a:xfrm>
              <a:prstGeom prst="bentConnector3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꺾인 연결선 12"/>
              <p:cNvCxnSpPr/>
              <p:nvPr/>
            </p:nvCxnSpPr>
            <p:spPr>
              <a:xfrm rot="16200000" flipH="1">
                <a:off x="3746376" y="2512380"/>
                <a:ext cx="594804" cy="346229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/>
              <p:nvPr/>
            </p:nvCxnSpPr>
            <p:spPr>
              <a:xfrm>
                <a:off x="3400148" y="3542190"/>
                <a:ext cx="0" cy="38174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/>
              <p:cNvCxnSpPr/>
              <p:nvPr/>
            </p:nvCxnSpPr>
            <p:spPr>
              <a:xfrm>
                <a:off x="4218373" y="3542190"/>
                <a:ext cx="0" cy="38174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꺾인 연결선 15"/>
              <p:cNvCxnSpPr/>
              <p:nvPr/>
            </p:nvCxnSpPr>
            <p:spPr>
              <a:xfrm rot="16200000" flipH="1">
                <a:off x="3169327" y="4714043"/>
                <a:ext cx="932156" cy="470515"/>
              </a:xfrm>
              <a:prstGeom prst="bentConnector3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꺾인 연결선 16"/>
              <p:cNvCxnSpPr/>
              <p:nvPr/>
            </p:nvCxnSpPr>
            <p:spPr>
              <a:xfrm rot="5400000">
                <a:off x="3606135" y="4742475"/>
                <a:ext cx="946309" cy="417252"/>
              </a:xfrm>
              <a:prstGeom prst="bentConnector3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모서리가 둥근 직사각형 17"/>
              <p:cNvSpPr/>
              <p:nvPr/>
            </p:nvSpPr>
            <p:spPr>
              <a:xfrm>
                <a:off x="2932162" y="5548284"/>
                <a:ext cx="1877002" cy="36398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해석비교</a:t>
                </a:r>
              </a:p>
            </p:txBody>
          </p:sp>
        </p:grpSp>
        <p:pic>
          <p:nvPicPr>
            <p:cNvPr id="6" name="Picture 2" descr="MSC Adams 2020 크랙 다운로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921" y="1789709"/>
              <a:ext cx="473050" cy="473050"/>
            </a:xfrm>
            <a:prstGeom prst="rect">
              <a:avLst/>
            </a:prstGeom>
            <a:grpFill/>
          </p:spPr>
        </p:pic>
      </p:grpSp>
      <p:grpSp>
        <p:nvGrpSpPr>
          <p:cNvPr id="19" name="그룹 18"/>
          <p:cNvGrpSpPr/>
          <p:nvPr/>
        </p:nvGrpSpPr>
        <p:grpSpPr>
          <a:xfrm>
            <a:off x="8554139" y="1728600"/>
            <a:ext cx="3488925" cy="713686"/>
            <a:chOff x="7454283" y="1665842"/>
            <a:chExt cx="3488925" cy="713686"/>
          </a:xfrm>
          <a:solidFill>
            <a:schemeClr val="accent1">
              <a:lumMod val="75000"/>
            </a:schemeClr>
          </a:solidFill>
        </p:grpSpPr>
        <p:sp>
          <p:nvSpPr>
            <p:cNvPr id="20" name="모서리가 둥근 직사각형 19"/>
            <p:cNvSpPr/>
            <p:nvPr/>
          </p:nvSpPr>
          <p:spPr>
            <a:xfrm>
              <a:off x="7454283" y="1665842"/>
              <a:ext cx="3488925" cy="713686"/>
            </a:xfrm>
            <a:prstGeom prst="roundRect">
              <a:avLst/>
            </a:prstGeom>
            <a:grpFill/>
            <a:ln>
              <a:noFill/>
            </a:ln>
            <a:effectLst>
              <a:glow>
                <a:schemeClr val="accent5">
                  <a:satMod val="175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200">
                  <a:latin typeface="HY견고딕" panose="02030600000101010101" pitchFamily="18" charset="-127"/>
                  <a:ea typeface="HY견고딕" panose="02030600000101010101" pitchFamily="18" charset="-127"/>
                </a:rPr>
                <a:t>   MATLAB</a:t>
              </a:r>
              <a:endPara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0472" y="1787342"/>
              <a:ext cx="492541" cy="51341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22" name="그룹 21"/>
          <p:cNvGrpSpPr/>
          <p:nvPr/>
        </p:nvGrpSpPr>
        <p:grpSpPr>
          <a:xfrm>
            <a:off x="6077595" y="2645344"/>
            <a:ext cx="2457207" cy="2292970"/>
            <a:chOff x="5868825" y="2063089"/>
            <a:chExt cx="2457207" cy="3264113"/>
          </a:xfrm>
          <a:solidFill>
            <a:schemeClr val="bg1"/>
          </a:solidFill>
        </p:grpSpPr>
        <p:sp>
          <p:nvSpPr>
            <p:cNvPr id="23" name="모서리가 둥근 직사각형 22"/>
            <p:cNvSpPr/>
            <p:nvPr/>
          </p:nvSpPr>
          <p:spPr>
            <a:xfrm>
              <a:off x="5868825" y="2063089"/>
              <a:ext cx="2457207" cy="3264113"/>
            </a:xfrm>
            <a:prstGeom prst="roundRect">
              <a:avLst/>
            </a:prstGeom>
            <a:grpFill/>
            <a:ln>
              <a:solidFill>
                <a:srgbClr val="5151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00B0F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Co-simulation</a:t>
              </a:r>
              <a:endParaRPr lang="ko-KR" altLang="en-US" sz="200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6135134" y="4095166"/>
              <a:ext cx="1882066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H="1">
              <a:off x="6135134" y="3301561"/>
              <a:ext cx="1882066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026976" y="4194479"/>
                  <a:ext cx="1990224" cy="102011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514342"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400" b="0" i="1" smtClean="0">
                            <a:solidFill>
                              <a:srgbClr val="FF6D6D"/>
                            </a:solidFill>
                            <a:latin typeface="Cambria Math" panose="02040503050406030204" pitchFamily="18" charset="0"/>
                            <a:ea typeface="Rix광안리 Medium" panose="00000600000000000000" pitchFamily="2" charset="-127"/>
                          </a:rPr>
                          <m:t>𝛼</m:t>
                        </m:r>
                        <m:r>
                          <a:rPr lang="en-US" altLang="ko-KR" sz="4400" b="0" i="1" smtClean="0">
                            <a:solidFill>
                              <a:srgbClr val="FF6D6D"/>
                            </a:solidFill>
                            <a:latin typeface="Cambria Math" panose="02040503050406030204" pitchFamily="18" charset="0"/>
                            <a:ea typeface="Rix광안리 Medium" panose="00000600000000000000" pitchFamily="2" charset="-127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altLang="ko-KR" sz="4400" b="0" i="1" smtClean="0">
                                <a:solidFill>
                                  <a:srgbClr val="FF6D6D"/>
                                </a:solidFill>
                                <a:latin typeface="Cambria Math" panose="02040503050406030204" pitchFamily="18" charset="0"/>
                                <a:ea typeface="Rix광안리 Medium" panose="00000600000000000000" pitchFamily="2" charset="-127"/>
                              </a:rPr>
                            </m:ctrlPr>
                          </m:accPr>
                          <m:e>
                            <m:r>
                              <a:rPr lang="en-US" altLang="ko-KR" sz="4400" b="0" i="1" smtClean="0">
                                <a:solidFill>
                                  <a:srgbClr val="FF6D6D"/>
                                </a:solidFill>
                                <a:latin typeface="Cambria Math" panose="02040503050406030204" pitchFamily="18" charset="0"/>
                                <a:ea typeface="Rix광안리 Medium" panose="00000600000000000000" pitchFamily="2" charset="-127"/>
                              </a:rPr>
                              <m:t>𝛼</m:t>
                            </m:r>
                          </m:e>
                        </m:acc>
                        <m:r>
                          <a:rPr lang="en-US" altLang="ko-KR" sz="4400" b="0" i="1" smtClean="0">
                            <a:solidFill>
                              <a:srgbClr val="FF6D6D"/>
                            </a:solidFill>
                            <a:latin typeface="Cambria Math" panose="02040503050406030204" pitchFamily="18" charset="0"/>
                            <a:ea typeface="Rix광안리 Medium" panose="00000600000000000000" pitchFamily="2" charset="-127"/>
                          </a:rPr>
                          <m:t> </m:t>
                        </m:r>
                        <m:r>
                          <a:rPr lang="en-US" altLang="ko-KR" sz="4400" b="0" i="1" smtClean="0">
                            <a:solidFill>
                              <a:srgbClr val="FF6D6D"/>
                            </a:solidFill>
                            <a:latin typeface="Cambria Math" panose="02040503050406030204" pitchFamily="18" charset="0"/>
                            <a:ea typeface="Rix광안리 Medium" panose="00000600000000000000" pitchFamily="2" charset="-127"/>
                          </a:rPr>
                          <m:t>𝛽</m:t>
                        </m:r>
                        <m:r>
                          <a:rPr lang="en-US" altLang="ko-KR" sz="4400" b="0" i="1" smtClean="0">
                            <a:solidFill>
                              <a:srgbClr val="FF6D6D"/>
                            </a:solidFill>
                            <a:latin typeface="Cambria Math" panose="02040503050406030204" pitchFamily="18" charset="0"/>
                            <a:ea typeface="Rix광안리 Medium" panose="00000600000000000000" pitchFamily="2" charset="-127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altLang="ko-KR" sz="4400" b="0" i="1" smtClean="0">
                                <a:solidFill>
                                  <a:srgbClr val="FF6D6D"/>
                                </a:solidFill>
                                <a:latin typeface="Cambria Math" panose="02040503050406030204" pitchFamily="18" charset="0"/>
                                <a:ea typeface="Rix광안리 Medium" panose="00000600000000000000" pitchFamily="2" charset="-127"/>
                              </a:rPr>
                            </m:ctrlPr>
                          </m:accPr>
                          <m:e>
                            <m:r>
                              <a:rPr lang="en-US" altLang="ko-KR" sz="4400" b="0" i="1" smtClean="0">
                                <a:solidFill>
                                  <a:srgbClr val="FF6D6D"/>
                                </a:solidFill>
                                <a:latin typeface="Cambria Math" panose="02040503050406030204" pitchFamily="18" charset="0"/>
                                <a:ea typeface="Rix광안리 Medium" panose="00000600000000000000" pitchFamily="2" charset="-127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ko-KR" altLang="en-US" sz="4400">
                    <a:solidFill>
                      <a:prstClr val="white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6976" y="4194479"/>
                  <a:ext cx="1990224" cy="102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96627" y="2126430"/>
                  <a:ext cx="1401602" cy="103991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514342"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4400" b="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Rix광안리 Medium" panose="000006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4400" b="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Rix광안리 Medium" panose="00000600000000000000" pitchFamily="2" charset="-127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4400" b="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Rix광안리 Medium" panose="00000600000000000000" pitchFamily="2" charset="-127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44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Rix광안리 Medium" panose="00000600000000000000" pitchFamily="2" charset="-127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4400" b="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Rix광안리 Medium" panose="000006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4400" b="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Rix광안리 Medium" panose="00000600000000000000" pitchFamily="2" charset="-127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4400" b="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Rix광안리 Medium" panose="00000600000000000000" pitchFamily="2" charset="-127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ko-KR" altLang="en-US" sz="4400">
                    <a:solidFill>
                      <a:prstClr val="white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627" y="2126430"/>
                  <a:ext cx="1401602" cy="103991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307861" y="5086402"/>
                <a:ext cx="3060425" cy="1414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sz="1400"/>
                  <a:t> : Motor_1 torque  </a:t>
                </a:r>
              </a:p>
              <a:p>
                <a:r>
                  <a:rPr lang="en-US" altLang="ko-KR" sz="140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400"/>
                  <a:t> : Motor_2 torque</a:t>
                </a:r>
              </a:p>
              <a:p>
                <a:r>
                  <a:rPr lang="en-US" altLang="ko-KR" sz="1400"/>
                  <a:t>*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400"/>
                  <a:t>  : Tray_ X angle</a:t>
                </a:r>
              </a:p>
              <a:p>
                <a:r>
                  <a:rPr lang="en-US" altLang="ko-KR" sz="1400"/>
                  <a:t>*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altLang="ko-KR" sz="1400"/>
                  <a:t>  : Tray_ X anguler velocity</a:t>
                </a:r>
              </a:p>
              <a:p>
                <a:r>
                  <a:rPr lang="en-US" altLang="ko-KR" sz="1400"/>
                  <a:t>*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1400"/>
                  <a:t>  : Tray_ Y angle</a:t>
                </a:r>
              </a:p>
              <a:p>
                <a:r>
                  <a:rPr lang="en-US" altLang="ko-KR" sz="1400"/>
                  <a:t>*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ko-KR" altLang="en-US" sz="1400"/>
                  <a:t>  </a:t>
                </a:r>
                <a:r>
                  <a:rPr lang="en-US" altLang="ko-KR" sz="1400"/>
                  <a:t>: Tray_ Y anguler velocity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61" y="5086402"/>
                <a:ext cx="3060425" cy="1414554"/>
              </a:xfrm>
              <a:prstGeom prst="rect">
                <a:avLst/>
              </a:prstGeom>
              <a:blipFill rotWithShape="0">
                <a:blip r:embed="rId6"/>
                <a:stretch>
                  <a:fillRect l="-598" t="-431"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모서리가 둥근 직사각형 28"/>
          <p:cNvSpPr/>
          <p:nvPr/>
        </p:nvSpPr>
        <p:spPr>
          <a:xfrm>
            <a:off x="8949822" y="3628572"/>
            <a:ext cx="2697558" cy="363984"/>
          </a:xfrm>
          <a:prstGeom prst="round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LQR control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10298601" y="2515537"/>
            <a:ext cx="0" cy="1089000"/>
          </a:xfrm>
          <a:prstGeom prst="straightConnector1">
            <a:avLst/>
          </a:prstGeom>
          <a:solidFill>
            <a:srgbClr val="FF6D6D"/>
          </a:solidFill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20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47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477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Motor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16518" y="1635482"/>
            <a:ext cx="10280506" cy="2973732"/>
            <a:chOff x="477708" y="1121501"/>
            <a:chExt cx="10280506" cy="2973732"/>
          </a:xfrm>
        </p:grpSpPr>
        <p:grpSp>
          <p:nvGrpSpPr>
            <p:cNvPr id="13" name="그룹 12"/>
            <p:cNvGrpSpPr/>
            <p:nvPr/>
          </p:nvGrpSpPr>
          <p:grpSpPr>
            <a:xfrm>
              <a:off x="477708" y="1121501"/>
              <a:ext cx="10280506" cy="2957308"/>
              <a:chOff x="477708" y="1121501"/>
              <a:chExt cx="10280506" cy="2957308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71864" y="1649934"/>
                <a:ext cx="5086350" cy="2381250"/>
              </a:xfrm>
              <a:prstGeom prst="rect">
                <a:avLst/>
              </a:prstGeom>
            </p:spPr>
          </p:pic>
          <p:grpSp>
            <p:nvGrpSpPr>
              <p:cNvPr id="12" name="그룹 11"/>
              <p:cNvGrpSpPr/>
              <p:nvPr/>
            </p:nvGrpSpPr>
            <p:grpSpPr>
              <a:xfrm>
                <a:off x="477708" y="1121501"/>
                <a:ext cx="5756731" cy="2957308"/>
                <a:chOff x="477708" y="1121501"/>
                <a:chExt cx="5756731" cy="2957308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1760" y="1649934"/>
                  <a:ext cx="5067300" cy="2428875"/>
                </a:xfrm>
                <a:prstGeom prst="rect">
                  <a:avLst/>
                </a:prstGeom>
              </p:spPr>
            </p:pic>
            <p:sp>
              <p:nvSpPr>
                <p:cNvPr id="5" name="타원 4"/>
                <p:cNvSpPr/>
                <p:nvPr/>
              </p:nvSpPr>
              <p:spPr>
                <a:xfrm>
                  <a:off x="477708" y="1121501"/>
                  <a:ext cx="599433" cy="52843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5635006" y="1176356"/>
                  <a:ext cx="599433" cy="52843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8" name="타원 7"/>
            <p:cNvSpPr/>
            <p:nvPr/>
          </p:nvSpPr>
          <p:spPr>
            <a:xfrm>
              <a:off x="7885034" y="3721158"/>
              <a:ext cx="2799761" cy="3740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2063264" y="3685404"/>
              <a:ext cx="2799761" cy="3740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23800" y="5007196"/>
            <a:ext cx="659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+mj-lt"/>
              </a:rPr>
              <a:t>VARVAL : Torque</a:t>
            </a:r>
            <a:r>
              <a:rPr lang="ko-KR" altLang="en-US" sz="3200">
                <a:latin typeface="+mj-lt"/>
              </a:rPr>
              <a:t>입력 함수 사용 </a:t>
            </a:r>
            <a:endParaRPr lang="en-US" altLang="ko-KR" sz="3200">
              <a:latin typeface="+mj-lt"/>
            </a:endParaRPr>
          </a:p>
          <a:p>
            <a:r>
              <a:rPr lang="en-US" altLang="ko-KR" sz="3200">
                <a:latin typeface="+mj-lt"/>
              </a:rPr>
              <a:t>- Matlab</a:t>
            </a:r>
            <a:r>
              <a:rPr lang="ko-KR" altLang="en-US" sz="3200">
                <a:latin typeface="+mj-lt"/>
              </a:rPr>
              <a:t> </a:t>
            </a:r>
            <a:r>
              <a:rPr lang="en-US" altLang="ko-KR" sz="3200">
                <a:latin typeface="+mj-lt"/>
              </a:rPr>
              <a:t>(Co-sim) </a:t>
            </a:r>
            <a:r>
              <a:rPr lang="ko-KR" altLang="en-US" sz="3200">
                <a:latin typeface="+mj-lt"/>
              </a:rPr>
              <a:t>적용  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21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1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477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Motor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33525"/>
            <a:ext cx="12115800" cy="501015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22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3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69875" y="257175"/>
            <a:ext cx="947801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Motor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8755" y="1074420"/>
            <a:ext cx="1184402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1533525"/>
            <a:ext cx="3328670" cy="74676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769870" y="2408555"/>
            <a:ext cx="6477000" cy="1694815"/>
            <a:chOff x="2769870" y="2408555"/>
            <a:chExt cx="6477000" cy="1694815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5380" y="2408555"/>
              <a:ext cx="1761490" cy="1694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/>
            <p:cNvGrpSpPr/>
            <p:nvPr/>
          </p:nvGrpSpPr>
          <p:grpSpPr>
            <a:xfrm>
              <a:off x="2769870" y="2415540"/>
              <a:ext cx="4366895" cy="1663065"/>
              <a:chOff x="2769870" y="2415540"/>
              <a:chExt cx="4366895" cy="1663065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769870" y="2415540"/>
                <a:ext cx="2386965" cy="1663065"/>
                <a:chOff x="2769870" y="2415540"/>
                <a:chExt cx="2386965" cy="1663065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69870" y="2884805"/>
                  <a:ext cx="2386965" cy="1193800"/>
                </a:xfrm>
                <a:prstGeom prst="rect">
                  <a:avLst/>
                </a:prstGeom>
              </p:spPr>
            </p:pic>
            <p:pic>
              <p:nvPicPr>
                <p:cNvPr id="1030" name="Picture 6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53255" y="2415540"/>
                  <a:ext cx="456565" cy="381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2" name="Picture 8" descr="C:/Users/green/AppData/Roaming/PolarisOffice/ETemp/10624_23053784/image45.pn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 rot="0">
                  <a:off x="2984500" y="2421890"/>
                  <a:ext cx="363220" cy="381635"/>
                </a:xfrm>
                <a:prstGeom prst="rect"/>
                <a:noFill/>
              </p:spPr>
            </p:pic>
          </p:grpSp>
          <p:cxnSp>
            <p:nvCxnSpPr>
              <p:cNvPr id="22" name="직선 화살표 연결선 21"/>
              <p:cNvCxnSpPr/>
              <p:nvPr/>
            </p:nvCxnSpPr>
            <p:spPr>
              <a:xfrm>
                <a:off x="5505450" y="3255645"/>
                <a:ext cx="1631315" cy="10795"/>
              </a:xfrm>
              <a:prstGeom prst="straightConnector1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2724150" y="4161155"/>
            <a:ext cx="21856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 Q : </a:t>
            </a:r>
            <a:r>
              <a:rPr lang="ko-KR" altLang="en-US" smtClean="0"/>
              <a:t>성능</a:t>
            </a:r>
            <a:r>
              <a:rPr lang="en-US" altLang="ko-KR" sz="1400" smtClean="0"/>
              <a:t>(</a:t>
            </a:r>
            <a:r>
              <a:rPr lang="ko-KR" altLang="en-US" sz="1400" smtClean="0"/>
              <a:t>시간</a:t>
            </a:r>
            <a:r>
              <a:rPr lang="en-US" altLang="ko-KR" sz="1400" smtClean="0"/>
              <a:t>)</a:t>
            </a:r>
            <a:endParaRPr lang="en-US" altLang="ko-KR" smtClean="0"/>
          </a:p>
          <a:p>
            <a:r>
              <a:rPr lang="en-US" altLang="ko-KR" smtClean="0"/>
              <a:t>* R : </a:t>
            </a:r>
            <a:r>
              <a:rPr lang="ko-KR" altLang="en-US" smtClean="0"/>
              <a:t>에너지</a:t>
            </a:r>
            <a:r>
              <a:rPr lang="en-US" altLang="ko-KR" sz="1400" smtClean="0"/>
              <a:t>(</a:t>
            </a:r>
            <a:r>
              <a:rPr lang="ko-KR" altLang="en-US" sz="1400" smtClean="0"/>
              <a:t>소모비용</a:t>
            </a:r>
            <a:r>
              <a:rPr lang="en-US" altLang="ko-KR" sz="1400" smtClean="0"/>
              <a:t>)</a:t>
            </a:r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266570"/>
              </p:ext>
            </p:extLst>
          </p:nvPr>
        </p:nvGraphicFramePr>
        <p:xfrm>
          <a:off x="1934373" y="5043487"/>
          <a:ext cx="812799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424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기중치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시간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소모값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 &gt; R</a:t>
                      </a:r>
                      <a:endParaRPr lang="ko-KR" altLang="en-US" sz="24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↓</a:t>
                      </a:r>
                      <a:endParaRPr lang="ko-KR" altLang="en-US" sz="2400" b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↑</a:t>
                      </a:r>
                      <a:endParaRPr lang="ko-KR" altLang="en-US" sz="24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 &lt; R</a:t>
                      </a:r>
                      <a:endParaRPr lang="ko-KR" altLang="en-US" sz="24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↑</a:t>
                      </a:r>
                      <a:endParaRPr lang="ko-KR" altLang="en-US" sz="24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↓</a:t>
                      </a:r>
                      <a:endParaRPr lang="ko-KR" altLang="en-US" sz="24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>
          <a:xfrm>
            <a:off x="9247505" y="6356350"/>
            <a:ext cx="2743835" cy="365760"/>
          </a:xfrm>
        </p:spPr>
        <p:txBody>
          <a:bodyPr/>
          <a:lstStyle/>
          <a:p>
            <a:fld id="{FC733CFE-6923-480C-A88D-E4CC107BD15F}" type="slidenum">
              <a:rPr lang="ko-KR" altLang="en-US" smtClean="0"/>
              <a:pPr/>
              <a:t>23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1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477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Motor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97401" y="1272017"/>
            <a:ext cx="9247325" cy="4112763"/>
            <a:chOff x="-445067" y="715725"/>
            <a:chExt cx="10907873" cy="4498076"/>
          </a:xfrm>
        </p:grpSpPr>
        <p:sp>
          <p:nvSpPr>
            <p:cNvPr id="4" name="직사각형 3"/>
            <p:cNvSpPr/>
            <p:nvPr/>
          </p:nvSpPr>
          <p:spPr>
            <a:xfrm>
              <a:off x="-445067" y="715725"/>
              <a:ext cx="10907873" cy="4498076"/>
            </a:xfrm>
            <a:prstGeom prst="rect">
              <a:avLst/>
            </a:prstGeom>
            <a:noFill/>
            <a:ln w="57150">
              <a:solidFill>
                <a:srgbClr val="73B1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Q </a:t>
              </a: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와 단위행렬 </a:t>
              </a:r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R(</a:t>
              </a: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가중치</a:t>
              </a:r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 </a:t>
              </a: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으로 피드백 이득</a:t>
              </a:r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(K) </a:t>
              </a: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설정</a:t>
              </a:r>
              <a:endPara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endParaRPr lang="en-US" altLang="ko-KR" sz="28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Q</a:t>
              </a: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와 </a:t>
              </a:r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R</a:t>
              </a: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를 조정하여 제어에 적당한 </a:t>
              </a:r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K</a:t>
              </a: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를 찾기 위한 지속적인 시뮬레이션 진행</a:t>
              </a:r>
              <a:endPara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endParaRPr lang="en-US" altLang="ko-KR" sz="28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최종 </a:t>
              </a:r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K</a:t>
              </a: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값 도출</a:t>
              </a:r>
              <a:endPara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endParaRPr lang="en-US" altLang="ko-KR" sz="28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최종 </a:t>
              </a:r>
              <a:r>
                <a:rPr lang="en-US" altLang="ko-KR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K</a:t>
              </a:r>
              <a:r>
                <a:rPr lang="ko-KR" altLang="en-US" sz="2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값을 적용시켜 개선모델 시뮬레이션 </a:t>
              </a:r>
              <a:endPara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38704" y="873846"/>
              <a:ext cx="3890683" cy="63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LQR Process</a:t>
              </a:r>
              <a:endPara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823" y="3446575"/>
            <a:ext cx="3328024" cy="179202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89309"/>
              </p:ext>
            </p:extLst>
          </p:nvPr>
        </p:nvGraphicFramePr>
        <p:xfrm>
          <a:off x="6786500" y="5527929"/>
          <a:ext cx="396005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0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670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Process</a:t>
                      </a:r>
                      <a:r>
                        <a:rPr lang="ko-KR" altLang="en-US" sz="18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를 통해</a:t>
                      </a:r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도출한 </a:t>
                      </a:r>
                      <a:endParaRPr lang="ko-KR" altLang="en-US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K</a:t>
                      </a:r>
                      <a:endParaRPr lang="ko-KR" altLang="en-US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Angle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각도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1000</a:t>
                      </a:r>
                      <a:endParaRPr lang="ko-KR" altLang="en-US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Angular</a:t>
                      </a:r>
                      <a:r>
                        <a:rPr lang="en-US" altLang="ko-KR" sz="1800" b="0" i="0" kern="1200" baseline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velocity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각속도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)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100</a:t>
                      </a:r>
                      <a:endParaRPr lang="ko-KR" altLang="en-US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오른쪽 화살표 14"/>
          <p:cNvSpPr/>
          <p:nvPr/>
        </p:nvSpPr>
        <p:spPr>
          <a:xfrm>
            <a:off x="5601651" y="5798991"/>
            <a:ext cx="1077637" cy="570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01" y="5535098"/>
            <a:ext cx="3867150" cy="1059009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24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6838" y="1280435"/>
            <a:ext cx="519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Motor_1 Motor_2</a:t>
            </a:r>
            <a:r>
              <a:rPr lang="ko-KR" altLang="en-US"/>
              <a:t>의 </a:t>
            </a:r>
            <a:r>
              <a:rPr lang="en-US" altLang="ko-KR" smtClean="0"/>
              <a:t>Torque</a:t>
            </a:r>
            <a:r>
              <a:rPr lang="ko-KR" altLang="en-US" smtClean="0"/>
              <a:t>구현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477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>
              <a:defRPr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Adams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기구동역학 모델링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Motor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0102" y="1860519"/>
            <a:ext cx="11337495" cy="4616259"/>
            <a:chOff x="-284345" y="2434143"/>
            <a:chExt cx="11337495" cy="4302612"/>
          </a:xfrm>
        </p:grpSpPr>
        <p:grpSp>
          <p:nvGrpSpPr>
            <p:cNvPr id="26" name="그룹 25"/>
            <p:cNvGrpSpPr/>
            <p:nvPr/>
          </p:nvGrpSpPr>
          <p:grpSpPr>
            <a:xfrm>
              <a:off x="-284345" y="2434143"/>
              <a:ext cx="11337495" cy="4302611"/>
              <a:chOff x="-284345" y="2434143"/>
              <a:chExt cx="11337495" cy="4302611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-284345" y="2434143"/>
                <a:ext cx="7131550" cy="4302611"/>
                <a:chOff x="4808683" y="1395522"/>
                <a:chExt cx="7131550" cy="5012031"/>
              </a:xfrm>
            </p:grpSpPr>
            <p:grpSp>
              <p:nvGrpSpPr>
                <p:cNvPr id="12" name="그룹 11"/>
                <p:cNvGrpSpPr/>
                <p:nvPr/>
              </p:nvGrpSpPr>
              <p:grpSpPr>
                <a:xfrm>
                  <a:off x="5451745" y="3902478"/>
                  <a:ext cx="6488488" cy="2505075"/>
                  <a:chOff x="432265" y="4103874"/>
                  <a:chExt cx="6488488" cy="2505075"/>
                </a:xfrm>
              </p:grpSpPr>
              <p:pic>
                <p:nvPicPr>
                  <p:cNvPr id="5" name="그림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32265" y="4103874"/>
                    <a:ext cx="6416769" cy="2505075"/>
                  </a:xfrm>
                  <a:prstGeom prst="rect">
                    <a:avLst/>
                  </a:prstGeom>
                </p:spPr>
              </p:pic>
              <p:sp>
                <p:nvSpPr>
                  <p:cNvPr id="9" name="타원 8"/>
                  <p:cNvSpPr/>
                  <p:nvPr/>
                </p:nvSpPr>
                <p:spPr>
                  <a:xfrm>
                    <a:off x="3323009" y="4466909"/>
                    <a:ext cx="3597744" cy="358588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1" name="그룹 20"/>
                <p:cNvGrpSpPr/>
                <p:nvPr/>
              </p:nvGrpSpPr>
              <p:grpSpPr>
                <a:xfrm>
                  <a:off x="4808683" y="1395522"/>
                  <a:ext cx="7131550" cy="3049285"/>
                  <a:chOff x="4808683" y="1395522"/>
                  <a:chExt cx="7131550" cy="3049285"/>
                </a:xfrm>
              </p:grpSpPr>
              <p:grpSp>
                <p:nvGrpSpPr>
                  <p:cNvPr id="11" name="그룹 10"/>
                  <p:cNvGrpSpPr/>
                  <p:nvPr/>
                </p:nvGrpSpPr>
                <p:grpSpPr>
                  <a:xfrm>
                    <a:off x="5451745" y="1433219"/>
                    <a:ext cx="6488488" cy="2469259"/>
                    <a:chOff x="432265" y="1417204"/>
                    <a:chExt cx="6488488" cy="2469259"/>
                  </a:xfrm>
                </p:grpSpPr>
                <p:pic>
                  <p:nvPicPr>
                    <p:cNvPr id="4" name="그림 3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32265" y="1417204"/>
                      <a:ext cx="6416769" cy="246925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" name="타원 7"/>
                    <p:cNvSpPr/>
                    <p:nvPr/>
                  </p:nvSpPr>
                  <p:spPr>
                    <a:xfrm>
                      <a:off x="3323009" y="1792941"/>
                      <a:ext cx="3597744" cy="3585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6" name="타원 15"/>
                  <p:cNvSpPr/>
                  <p:nvPr/>
                </p:nvSpPr>
                <p:spPr>
                  <a:xfrm>
                    <a:off x="4808683" y="1395522"/>
                    <a:ext cx="599433" cy="573738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>
                        <a:solidFill>
                          <a:schemeClr val="tx1"/>
                        </a:solidFill>
                      </a:rPr>
                      <a:t>1</a:t>
                    </a: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4808683" y="3871069"/>
                    <a:ext cx="599433" cy="573738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>
                        <a:solidFill>
                          <a:schemeClr val="tx1"/>
                        </a:solidFill>
                      </a:rPr>
                      <a:t>2</a:t>
                    </a: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5486" y="2441589"/>
                <a:ext cx="4277664" cy="2144668"/>
              </a:xfrm>
              <a:prstGeom prst="rect">
                <a:avLst/>
              </a:prstGeom>
            </p:spPr>
          </p:pic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5486" y="4586257"/>
              <a:ext cx="4277664" cy="2150498"/>
            </a:xfrm>
            <a:prstGeom prst="rect">
              <a:avLst/>
            </a:prstGeom>
          </p:spPr>
        </p:pic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25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A71F3E-B6BA-4D88-BEF1-0C82B0273037}"/>
              </a:ext>
            </a:extLst>
          </p:cNvPr>
          <p:cNvCxnSpPr>
            <a:cxnSpLocks/>
          </p:cNvCxnSpPr>
          <p:nvPr/>
        </p:nvCxnSpPr>
        <p:spPr>
          <a:xfrm flipH="1">
            <a:off x="5221224" y="1554683"/>
            <a:ext cx="11567" cy="4972825"/>
          </a:xfrm>
          <a:prstGeom prst="line">
            <a:avLst/>
          </a:prstGeom>
          <a:ln w="7302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11"/>
          <p:cNvSpPr txBox="1"/>
          <p:nvPr/>
        </p:nvSpPr>
        <p:spPr>
          <a:xfrm>
            <a:off x="1162413" y="1867971"/>
            <a:ext cx="303492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b="1" spc="-10">
                <a:solidFill>
                  <a:srgbClr val="A9D18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/>
              </a:rPr>
              <a:t>시뮬레이션</a:t>
            </a:r>
            <a:endParaRPr sz="2800">
              <a:solidFill>
                <a:srgbClr val="A9D18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54157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테이블 번호만 누르면 알아서 손님 앞으로 [fn 뉴트렌드리딩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6990" y="2619459"/>
            <a:ext cx="2205768" cy="37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71257" y="1334726"/>
            <a:ext cx="453783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Case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en-US" altLang="ko-KR" sz="320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기존모델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(Fixed Tray)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수평변화 해석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개선모델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(Gimbal Tray)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수평변화 해석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26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27</a:t>
            </a:fld>
            <a:r>
              <a:rPr lang="en-US" altLang="ko-KR" smtClean="0"/>
              <a:t>/42</a:t>
            </a:r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029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시뮬레이션 </a:t>
            </a:r>
            <a:r>
              <a:rPr lang="en-US" altLang="ko-KR" sz="4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Case</a:t>
            </a:r>
            <a:endParaRPr lang="ko-KR" altLang="en-US" sz="3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7132" y="2548388"/>
            <a:ext cx="4836262" cy="2762783"/>
            <a:chOff x="425323" y="1281046"/>
            <a:chExt cx="3674098" cy="2015298"/>
          </a:xfrm>
        </p:grpSpPr>
        <p:cxnSp>
          <p:nvCxnSpPr>
            <p:cNvPr id="6" name="직선 화살표 연결선 5"/>
            <p:cNvCxnSpPr/>
            <p:nvPr/>
          </p:nvCxnSpPr>
          <p:spPr>
            <a:xfrm>
              <a:off x="481818" y="3123452"/>
              <a:ext cx="34136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852816" y="3034734"/>
              <a:ext cx="16660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/>
                <a:t>Force Direction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5323" y="1354068"/>
              <a:ext cx="1107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HY견고딕" panose="02030600000101010101" pitchFamily="18" charset="-127"/>
                  <a:ea typeface="HY견고딕" panose="02030600000101010101" pitchFamily="18" charset="-127"/>
                </a:rPr>
                <a:t>Case 1 </a:t>
              </a:r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" name="타원 8"/>
            <p:cNvSpPr>
              <a:spLocks/>
            </p:cNvSpPr>
            <p:nvPr/>
          </p:nvSpPr>
          <p:spPr>
            <a:xfrm>
              <a:off x="1859160" y="1460633"/>
              <a:ext cx="1306800" cy="1306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>
              <a:endCxn id="15" idx="1"/>
            </p:cNvCxnSpPr>
            <p:nvPr/>
          </p:nvCxnSpPr>
          <p:spPr>
            <a:xfrm>
              <a:off x="1533237" y="2028569"/>
              <a:ext cx="1991665" cy="3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2501153" y="1281046"/>
              <a:ext cx="17761" cy="1608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1752287" y="1306782"/>
              <a:ext cx="1539734" cy="15832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872076" y="1959287"/>
              <a:ext cx="1469446" cy="22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bg1"/>
                  </a:solidFill>
                </a:rPr>
                <a:t>View from the top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222973" y="2262454"/>
                  <a:ext cx="12550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45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973" y="2262454"/>
                  <a:ext cx="125505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69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3524902" y="1897731"/>
              <a:ext cx="574519" cy="26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Front</a:t>
              </a:r>
              <a:endParaRPr lang="ko-KR" altLang="en-US"/>
            </a:p>
          </p:txBody>
        </p:sp>
        <p:sp>
          <p:nvSpPr>
            <p:cNvPr id="16" name="원호 15"/>
            <p:cNvSpPr/>
            <p:nvPr/>
          </p:nvSpPr>
          <p:spPr>
            <a:xfrm rot="12326740">
              <a:off x="1716579" y="1814409"/>
              <a:ext cx="844125" cy="89609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22691" y="2315251"/>
            <a:ext cx="5137854" cy="2948312"/>
            <a:chOff x="425323" y="1178351"/>
            <a:chExt cx="4121555" cy="2222167"/>
          </a:xfrm>
        </p:grpSpPr>
        <p:sp>
          <p:nvSpPr>
            <p:cNvPr id="18" name="TextBox 17"/>
            <p:cNvSpPr txBox="1"/>
            <p:nvPr/>
          </p:nvSpPr>
          <p:spPr>
            <a:xfrm>
              <a:off x="425323" y="1354068"/>
              <a:ext cx="1107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HY견고딕" panose="02030600000101010101" pitchFamily="18" charset="-127"/>
                  <a:ea typeface="HY견고딕" panose="02030600000101010101" pitchFamily="18" charset="-127"/>
                </a:rPr>
                <a:t>Case 2 </a:t>
              </a:r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타원 18"/>
            <p:cNvSpPr>
              <a:spLocks/>
            </p:cNvSpPr>
            <p:nvPr/>
          </p:nvSpPr>
          <p:spPr>
            <a:xfrm>
              <a:off x="1882308" y="1442643"/>
              <a:ext cx="1306800" cy="1306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/>
            <p:cNvCxnSpPr>
              <a:endCxn id="24" idx="1"/>
            </p:cNvCxnSpPr>
            <p:nvPr/>
          </p:nvCxnSpPr>
          <p:spPr>
            <a:xfrm>
              <a:off x="1510705" y="2082397"/>
              <a:ext cx="2014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2518914" y="1281045"/>
              <a:ext cx="3480" cy="1641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2518914" y="1178351"/>
              <a:ext cx="0" cy="18193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844108" y="1959287"/>
              <a:ext cx="1469446" cy="231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bg1"/>
                  </a:solidFill>
                </a:rPr>
                <a:t>View </a:t>
              </a:r>
              <a:r>
                <a:rPr lang="en-US" altLang="ko-KR" sz="1400" b="1" smtClean="0">
                  <a:solidFill>
                    <a:schemeClr val="bg1"/>
                  </a:solidFill>
                </a:rPr>
                <a:t>from the top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24902" y="1897731"/>
              <a:ext cx="1021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Front</a:t>
              </a:r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28249" y="3138908"/>
              <a:ext cx="2050582" cy="261610"/>
              <a:chOff x="528249" y="3138908"/>
              <a:chExt cx="2050582" cy="261610"/>
            </a:xfrm>
          </p:grpSpPr>
          <p:cxnSp>
            <p:nvCxnSpPr>
              <p:cNvPr id="26" name="직선 화살표 연결선 25"/>
              <p:cNvCxnSpPr/>
              <p:nvPr/>
            </p:nvCxnSpPr>
            <p:spPr>
              <a:xfrm>
                <a:off x="528249" y="3231254"/>
                <a:ext cx="34136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912733" y="3138908"/>
                <a:ext cx="16660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/>
                  <a:t>Force Direction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3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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<p:cSld><p:spTree><p:nvGrpSpPr><p:cNvPr id="1" name=""></p:cNvPr><p:cNvGrpSpPr></p:cNvGrpSpPr><p:nvPr></p:nvPr></p:nvGrpSpPr><p:grpSpPr><a:xfrm><a:off x="0" y="0"></a:off><a:ext cx="0" cy="0"></a:ext><a:chOff x="0" y="0"></a:chOff><a:chExt cx="0" cy="0"></a:chExt></a:xfrm></p:grpSpPr><p:cxnSp><p:nvCxnSpPr><p:cNvPr id="2" name="직선 연결선 1"><a:extLst><a:ext uri="{FF2B5EF4-FFF2-40B4-BE49-F238E27FC236}"><a16:creationId xmlns="" xmlns:a16="http://schemas.microsoft.com/office/drawing/2014/main" id="{CB506142-DFF1-4287-A922-050EF186069B}"></a16:creationId></a:ext></a:extLst></p:cNvPr><p:cNvCxnSpPr><a:cxnSpLocks></a:cxnSpLocks></p:cNvCxnSpPr><p:nvPr></p:nvPr></p:nvCxnSpPr><p:spPr><a:xfrm><a:off x="198755" y="1074420"></a:off><a:ext cx="11844020" cy="0"></a:ext></a:xfrm><a:prstGeom prst="line"><a:avLst></a:avLst></a:prstGeom><a:ln w="73025" cap="rnd"><a:solidFill><a:schemeClr val="accent6"><a:lumMod val="60000"></a:lumMod><a:lumOff val="40000"></a:lumOff></a:schemeClr></a:solidFill><a:bevel></a:bevel></a:ln></p:spPr><p:style><a:lnRef idx="1"><a:schemeClr val="accent1"></a:schemeClr></a:lnRef><a:fillRef idx="0"><a:schemeClr val="accent1"></a:schemeClr></a:fillRef><a:effectRef idx="0"><a:schemeClr val="accent1"></a:schemeClr></a:effectRef><a:fontRef idx="minor"><a:schemeClr val="tx1"></a:schemeClr></a:fontRef></p:style></p:cxnSp><p:sp><p:nvSpPr><p:cNvPr id="4" name="TextBox 3"><a:extLst><a:ext uri="{FF2B5EF4-FFF2-40B4-BE49-F238E27FC236}"><a16:creationId xmlns="" xmlns:a16="http://schemas.microsoft.com/office/drawing/2014/main" id="{DC5103FF-01BC-452F-85AE-05EA9BBFA28F}"></a16:creationId></a:ext></a:extLst></p:cNvPr><p:cNvSpPr txBox="1"></p:cNvSpPr><p:nvPr></p:nvPr></p:nvSpPr><p:spPr><a:xfrm><a:off x="269875" y="257175"></a:off><a:ext cx="9029065" cy="708025"></a:ext></a:xfrm><a:prstGeom prst="rect"><a:avLst></a:avLst></a:prstGeom><a:noFill></a:noFill></p:spPr><p:txBody><a:bodyPr wrap="square" rtlCol="0"><a:spAutoFit></a:spAutoFit></a:bodyPr><a:lstStyle></a:lstStyle><a:p><a:pPr defTabSz="514342" latinLnBrk="1"><a:defRPr></a:defRPr></a:pPr><a:r><a:rPr lang="ko-KR" altLang="en-US" sz="4000"><a:latin typeface="HY견고딕" panose="02030600000101010101" pitchFamily="18" charset="-127"></a:latin><a:ea typeface="HY견고딕" panose="02030600000101010101" pitchFamily="18" charset="-127"></a:ea></a:rPr><a:t>시뮬레이션 </a:t></a:r><a:r><a:rPr lang="ko-KR" altLang="en-US" sz="3200"><a:latin typeface="HY견고딕" panose="02030600000101010101" pitchFamily="18" charset="-127"></a:latin><a:ea typeface="HY견고딕" panose="02030600000101010101" pitchFamily="18" charset="-127"></a:ea></a:rPr><a:t>기존모델</a:t></a:r><a:r><a:rPr lang="ko-KR" altLang="en-US" sz="2000"><a:latin typeface="HY견고딕" panose="02030600000101010101" pitchFamily="18" charset="-127"></a:latin><a:ea typeface="HY견고딕" panose="02030600000101010101" pitchFamily="18" charset="-127"></a:ea></a:rPr><a:t> </a:t></a:r><a:r><a:rPr lang="en-US" altLang="ko-KR" sz="2000"><a:latin typeface="HY견고딕" panose="02030600000101010101" pitchFamily="18" charset="-127"></a:latin><a:ea typeface="HY견고딕" panose="02030600000101010101" pitchFamily="18" charset="-127"></a:ea></a:rPr><a:t>(Fixed Tray)</a:t></a:r><a:endParaRPr lang="ko-KR" altLang="en-US" sz="3600"><a:latin typeface="HY견고딕" panose="02030600000101010101" pitchFamily="18" charset="-127"></a:latin><a:ea typeface="HY견고딕" panose="02030600000101010101" pitchFamily="18" charset="-127"></a:ea></a:endParaRPr></a:p></p:txBody></p:sp><p:sp><p:nvSpPr><p:cNvPr id="5" name="TextBox 4"></p:cNvPr><p:cNvSpPr txBox="1"></p:cNvSpPr><p:nvPr></p:nvPr></p:nvSpPr><p:spPr><a:xfrm><a:off x="9359900" y="380365"></a:off><a:ext cx="1984375" cy="461645"></a:ext></a:xfrm><a:prstGeom prst="rect"><a:avLst></a:avLst></a:prstGeom><a:noFill></a:noFill></p:spPr><p:txBody><a:bodyPr wrap="square" rtlCol="0"><a:spAutoFit></a:spAutoFit></a:bodyPr><a:lstStyle></a:lstStyle><a:p><a:r><a:rPr lang="en-US" altLang="ko-KR" sz="2400"><a:latin typeface="HY견고딕" panose="02030600000101010101" pitchFamily="18" charset="-127"></a:latin><a:ea typeface="HY견고딕" panose="02030600000101010101" pitchFamily="18" charset="-127"></a:ea></a:rPr><a:t>Simulation</a:t></a:r><a:endParaRPr lang="ko-KR" altLang="en-US" sz="2400"><a:latin typeface="HY견고딕" panose="02030600000101010101" pitchFamily="18" charset="-127"></a:latin><a:ea typeface="HY견고딕" panose="02030600000101010101" pitchFamily="18" charset="-127"></a:ea></a:endParaRPr></a:p></p:txBody></p:sp><p:pic><p:nvPicPr><p:cNvPr id="3" name="2B6C3AC0"><a:hlinkClick r:id="" action="ppaction://media"></a:hlinkClick></p:cNvPr><p:cNvPicPr><a:picLocks noChangeAspect="1"></a:picLocks></p:cNvPicPr><p:nvPr><a:videoFile r:link="rId2"></a:videoFile><p:extLst><p:ext uri="{DAA4B4D4-6D71-4841-9C94-3DE7FCFB9230}"><p14:media xmlns:p14="http://schemas.microsoft.com/office/powerpoint/2010/main" r:embed="rId1"></p14:media></p:ext></p:extLst></p:nvPr></p:nvPicPr><p:blipFill><a:blip r:embed="rId4"></a:blip><a:stretch><a:fillRect></a:fillRect></a:stretch></p:blipFill><p:spPr><a:xfrm><a:off x="4322445" y="2205355" /><a:ext cx="7579995" cy="3815080" /></a:xfrm><a:prstGeom prst="rect"><a:avLst></a:avLst></a:prstGeom></p:spPr></p:pic><p:grpSp><p:nvGrpSpPr><p:cNvPr id="11" name="그룹 10"></p:cNvPr><p:cNvGrpSpPr></p:cNvGrpSpPr><p:nvPr></p:nvPr></p:nvGrpSpPr><p:grpSpPr><a:xfrm><a:off x="425450" y="1280795"></a:off><a:ext cx="4121785" cy="1979295"></a:ext><a:chOff x="425450" y="1280795"></a:chOff><a:chExt cx="4121785" cy="1979295"></a:chExt></a:xfrm></p:grpSpPr><mc:AlternateContent xmlns:mc="http://schemas.openxmlformats.org/markup-compatibility/2006" xmlns:a14="http://schemas.microsoft.com/office/drawing/2010/main"><mc:Choice Requires="a14"></mc:Choice><mc:Fallback xmlns=""></mc:Fallback></mc:AlternateContent><p:cxnSp><p:nvCxnSpPr><p:cNvPr id="48" name="직선 화살표 연결선 47"></p:cNvPr><p:cNvCxnSpPr></p:cNvCxnSpPr><p:nvPr></p:nvPr></p:nvCxnSpPr><p:spPr><a:xfrm><a:off x="481965" y="3123565"></a:off><a:ext cx="341630" cy="0"></a:ext></a:xfrm><a:prstGeom prst="straightConnector1"><a:avLst></a:avLst></a:prstGeom><a:ln><a:solidFill><a:srgbClr val="FF0000"></a:srgbClr></a:solidFill><a:tailEnd type="triangle"></a:tailEnd></a:ln></p:spPr><p:style><a:lnRef idx="1"><a:schemeClr val="accent1"></a:schemeClr></a:lnRef><a:fillRef idx="0"><a:schemeClr val="accent1"></a:schemeClr></a:fillRef><a:effectRef idx="0"><a:schemeClr val="accent1"></a:schemeClr></a:effectRef><a:fontRef idx="minor"><a:schemeClr val="tx1"></a:schemeClr></a:fontRef></p:style></p:cxnSp><p:sp><p:nvSpPr><p:cNvPr id="49" name="TextBox 48"></p:cNvPr><p:cNvSpPr txBox="1"></p:cNvSpPr><p:nvPr></p:nvPr></p:nvSpPr><p:spPr><a:xfrm><a:off x="869315" y="2998470"></a:off><a:ext cx="1666240" cy="261620"></a:ext></a:xfrm><a:prstGeom prst="rect"><a:avLst></a:avLst></a:prstGeom><a:noFill></a:noFill></p:spPr><p:txBody><a:bodyPr wrap="square" rtlCol="0"><a:spAutoFit></a:spAutoFit></a:bodyPr><a:lstStyle></a:lstStyle><a:p><a:r><a:rPr lang="en-US" altLang="ko-KR" sz="1050" b="1"></a:rPr><a:t>Force Direction</a:t></a:r></a:p></p:txBody></p:sp><p:sp><p:nvSpPr><p:cNvPr id="51" name="TextBox 50"></p:cNvPr><p:cNvSpPr txBox="1"></p:cNvSpPr><p:nvPr></p:nvPr></p:nvSpPr><p:spPr><a:xfrm><a:off x="425450" y="1353820"></a:off><a:ext cx="1108075" cy="369570"></a:ext></a:xfrm><a:prstGeom prst="rect"><a:avLst></a:avLst></a:prstGeom><a:noFill></a:noFill></p:spPr><p:txBody><a:bodyPr wrap="square" rtlCol="0"><a:spAutoFit></a:spAutoFit></a:bodyPr><a:lstStyle></a:lstStyle><a:p><a:r><a:rPr lang="en-US" altLang="ko-KR"><a:latin typeface="HY견고딕" panose="02030600000101010101" pitchFamily="18" charset="-127"></a:latin><a:ea typeface="HY견고딕" panose="02030600000101010101" pitchFamily="18" charset="-127"></a:ea></a:rPr><a:t>Case 1 </a:t></a:r><a:endParaRPr lang="ko-KR" altLang="en-US"><a:latin typeface="HY견고딕" panose="02030600000101010101" pitchFamily="18" charset="-127"></a:latin><a:ea typeface="HY견고딕" panose="02030600000101010101" pitchFamily="18" charset="-127"></a:ea></a:endParaRPr></a:p></p:txBody></p:sp><p:sp><p:nvSpPr><p:cNvPr id="67" name="타원 66"></p:cNvPr><p:cNvSpPr><a:spLocks></a:spLocks></p:cNvSpPr><p:nvPr></p:nvPr></p:nvSpPr><p:spPr><a:xfrm><a:off x="1859280" y="1460500"></a:off><a:ext cx="1306830" cy="1306830"></a:ext></a:xfrm><a:prstGeom prst="ellipse"><a:avLst></a:avLst></a:prstGeom><a:solidFill><a:schemeClr val="tx1"></a:schemeClr></a:solidFill><a:ln><a:noFill></a:noFill></a:ln></p:spPr><p:style><a:lnRef idx="2"><a:schemeClr val="accent1"><a:shade val="50000"></a:shade></a:schemeClr></a:lnRef><a:fillRef idx="1"><a:schemeClr val="accent1"></a:schemeClr></a:fillRef><a:effectRef idx="0"><a:schemeClr val="accent1"></a:schemeClr></a:effectRef><a:fontRef idx="minor"><a:schemeClr val="lt1"></a:schemeClr></a:fontRef></p:style><p:txBody><a:bodyPr rtlCol="0" anchor="ctr"></a:bodyPr><a:lstStyle></a:lstStyle><a:p><a:pPr algn="ctr"></a:pPr><a:endParaRPr lang="ko-KR" altLang="en-US"></a:endParaRPr></a:p></p:txBody></p:sp><p:cxnSp><p:nvCxnSpPr><p:cNvPr id="68" name="직선 연결선 67"></p:cNvPr><p:cNvCxnSpPr><a:endCxn id="15" idx="1"></a:endCxn></p:cNvCxnSpPr><p:nvPr></p:nvPr></p:nvCxnSpPr><p:spPr><a:xfrm><a:off x="1510665" y="2082165"></a:off><a:ext cx="2014220" cy="0"></a:ext></a:xfrm><a:prstGeom prst="line"><a:avLst></a:avLst></a:prstGeom></p:spPr><p:style><a:lnRef idx="1"><a:schemeClr val="accent1"></a:schemeClr></a:lnRef><a:fillRef idx="0"><a:schemeClr val="accent1"></a:schemeClr></a:fillRef><a:effectRef idx="0"><a:schemeClr val="accent1"></a:schemeClr></a:effectRef><a:fontRef idx="minor"><a:schemeClr val="tx1"></a:schemeClr></a:fontRef></p:style></p:cxnSp><p:cxnSp><p:nvCxnSpPr><p:cNvPr id="69" name="직선 연결선 68"></p:cNvPr><p:cNvCxnSpPr></p:cNvCxnSpPr><p:nvPr></p:nvPr></p:nvCxnSpPr><p:spPr><a:xfrm flipV="1"><a:off x="2501265" y="1280795"></a:off><a:ext cx="17780" cy="1609090"></a:ext></a:xfrm><a:prstGeom prst="line"><a:avLst></a:avLst></a:prstGeom></p:spPr><p:style><a:lnRef idx="1"><a:schemeClr val="accent1"></a:schemeClr></a:lnRef><a:fillRef idx="0"><a:schemeClr val="accent1"></a:schemeClr></a:fillRef><a:effectRef idx="0"><a:schemeClr val="accent1"></a:schemeClr></a:effectRef><a:fontRef idx="minor"><a:schemeClr val="tx1"></a:schemeClr></a:fontRef></p:style></p:cxnSp><p:cxnSp><p:nvCxnSpPr><p:cNvPr id="73" name="직선 화살표 연결선 72"></p:cNvPr><p:cNvCxnSpPr></p:cNvCxnSpPr><p:nvPr></p:nvPr></p:nvCxnSpPr><p:spPr><a:xfrm flipV="1"><a:off x="1752600" y="1306830"></a:off><a:ext cx="1539875" cy="1583055"></a:ext></a:xfrm><a:prstGeom prst="straightConnector1"><a:avLst></a:avLst></a:prstGeom><a:ln><a:solidFill><a:srgbClr val="FF0000"></a:srgbClr></a:solidFill><a:tailEnd type="triangle"></a:tailEnd></a:ln></p:spPr><p:style><a:lnRef idx="1"><a:schemeClr val="accent1"></a:schemeClr></a:lnRef><a:fillRef idx="0"><a:schemeClr val="accent1"></a:schemeClr></a:fillRef><a:effectRef idx="0"><a:schemeClr val="accent1"></a:schemeClr></a:effectRef><a:fontRef idx="minor"><a:schemeClr val="tx1"></a:schemeClr></a:fontRef></p:style></p:cxnSp><p:sp><p:nvSpPr><p:cNvPr id="76" name="TextBox 75"></p:cNvPr><p:cNvSpPr txBox="1"></p:cNvSpPr><p:nvPr></p:nvPr></p:nvSpPr><p:spPr><a:xfrm><a:off x="1863725" y="1958975"></a:off><a:ext cx="1469390" cy="246380"></a:ext></a:xfrm><a:prstGeom prst="rect"><a:avLst></a:avLst></a:prstGeom><a:noFill></a:noFill></p:spPr><p:txBody><a:bodyPr wrap="square" rtlCol="0"><a:spAutoFit></a:spAutoFit></a:bodyPr><a:lstStyle></a:lstStyle><a:p><a:r><a:rPr lang="en-US" altLang="ko-KR" sz="1000" b="1"><a:solidFill><a:schemeClr val="bg1"></a:schemeClr></a:solidFill></a:rPr><a:t>View from the top</a:t></a:r><a:endParaRPr lang="ko-KR" altLang="en-US" sz="1000" b="1"><a:solidFill><a:schemeClr val="bg1"></a:schemeClr></a:solidFill></a:endParaRPr></a:p></p:txBody></p:sp><p:sp><p:nvSpPr><p:cNvPr id="14" name="TextBox 13"></p:cNvPr><p:cNvSpPr txBox="1"></p:cNvSpPr><p:nvPr></p:nvPr></p:nvSpPr><p:spPr><a:xfrm><a:off x="1223010" y="2262505"></a:off><a:ext cx="1254760" cy="369570"></a:ext></a:xfrm><a:prstGeom prst="rect"><a:avLst></a:avLst></a:prstGeom><a:noFill></a:noFill></p:spPr><p:txBody><a:bodyPr wrap="square" rtlCol="0"><a:spAutoFit></a:spAutoFit></a:bodyPr><a:lstStyle></a:lstStyle><a:p><a:r><a:rPr lang="en-US" altLang="ko-KR"></a:rPr><a:t>45</a:t></a:r><a14:m><m:oMath xmlns:m="http://schemas.openxmlformats.org/officeDocument/2006/math"><m:r><a:rPr lang="en-US" altLang="ko-KR" b="0" i="1" smtClean="0"><a:latin typeface="Cambria Math" panose="02040503050406030204" pitchFamily="18" charset="0"></a:latin><a:ea typeface="Cambria Math" panose="02040503050406030204" pitchFamily="18" charset="0"></a:ea></a:rPr><m:t>°</m:t></m:r></m:oMath></a14:m><a:endParaRPr lang="ko-KR" altLang="en-US"></a:endParaRPr></a:p></p:txBody></p:sp><p:sp><p:nvSpPr><p:cNvPr id="15" name="TextBox 14"></p:cNvPr><p:cNvSpPr txBox="1"></p:cNvSpPr><p:nvPr></p:nvPr></p:nvSpPr><p:spPr><a:xfrm><a:off x="3524885" y="1898015"></a:off><a:ext cx="1021715" cy="369570"></a:ext></a:xfrm><a:prstGeom prst="rect"><a:avLst></a:avLst></a:prstGeom><a:noFill></a:noFill></p:spPr><p:txBody><a:bodyPr wrap="square" rtlCol="0"><a:spAutoFit></a:spAutoFit></a:bodyPr><a:lstStyle></a:lstStyle><a:p><a:r><a:rPr lang="en-US" altLang="ko-KR"></a:rPr><a:t>Front</a:t></a:r><a:endParaRPr lang="ko-KR" altLang="en-US"></a:endParaRPr></a:p></p:txBody></p:sp><p:sp><p:nvSpPr><p:cNvPr id="10" name="원호 9"></p:cNvPr><p:cNvSpPr></p:cNvSpPr><p:nvPr></p:nvPr></p:nvSpPr><p:spPr><a:xfrm rot="12326740"><a:off x="1716405" y="1814195"></a:off><a:ext cx="843915" cy="895985"></a:ext></a:xfrm><a:prstGeom prst="arc"><a:avLst></a:avLst></a:prstGeom></p:spPr><p:style><a:lnRef idx="1"><a:schemeClr val="accent1"></a:schemeClr></a:lnRef><a:fillRef idx="0"><a:schemeClr val="accent1"></a:schemeClr></a:fillRef><a:effectRef idx="0"><a:schemeClr val="accent1"></a:schemeClr></a:effectRef><a:fontRef idx="minor"><a:schemeClr val="tx1"></a:schemeClr></a:fontRef></p:style><p:txBody><a:bodyPr rtlCol="0" anchor="ctr"></a:bodyPr><a:lstStyle></a:lstStyle><a:p><a:pPr algn="ctr"></a:pPr><a:endParaRPr lang="ko-KR" altLang="en-US"></a:endParaRPr></a:p></p:txBody></p:sp></p:grpSp><p:sp><p:nvSpPr><p:cNvPr id="9" name="슬라이드 번호 개체 틀 8"></p:cNvPr><p:cNvSpPr><a:spLocks noGrp="1"></a:spLocks></p:cNvSpPr><p:nvPr><p:ph type="sldNum" sz="quarter" idx="12"></p:ph></p:nvPr></p:nvSpPr><p:spPr><a:xfrm><a:off x="9247505" y="6356350" /><a:ext cx="2743835" cy="365760" /></a:xfrm></p:spPr><p:txBody><a:bodyPr></a:bodyPr><a:lstStyle></a:lstStyle><a:p><a:fld id="{FC733CFE-6923-480C-A88D-E4CC107BD15F}" type="slidenum"><a:rPr lang="ko-KR" altLang="en-US" smtClean="0"></a:rPr><a:pPr></a:pPr><a:t>28</a:t></a:fld><a:r><a:rPr lang="en-US" altLang="ko-KR" smtClean="0"></a:rPr><a:t>/42</a:t></a:r><a:endParaRPr lang="ko-KR" altLang="en-US"></a:endParaRPr></a:p></p:txBody></p:sp><p:sp><p:nvSpPr><p:cNvPr id="14" name="TextBox 13"></p:cNvPr><p:cNvSpPr txBox="1"><a:spLocks noRot="1" noChangeAspect="1" noMove="1" noResize="1" noEditPoints="1" noAdjustHandles="1" noChangeArrowheads="1" noChangeShapeType="1" noTextEdit="1"></a:spLocks></p:cNvSpPr><p:nvPr></p:nvPr></p:nvSpPr><p:spPr><a:xfrm><a:off x="1223010" y="2262505"></a:off><a:ext cx="1254760" cy="369570"></a:ext></a:xfrm><a:prstGeom prst="rect"><a:avLst></a:avLst></a:prstGeom><a:blipFill rotWithShape="0"><a:blip r:embed="rId5"></a:blip><a:stretch><a:fillRect l="-4369" t="-8197" b="-24590"></a:fillRect></a:stretch></a:blipFill></p:spPr><p:txBody><a:bodyPr></a:bodyPr><a:lstStyle></a:lstStyle><a:p><a:r><a:rPr lang="ko-KR" altLang="en-US"><a:noFill></a:noFill></a:rPr><a:t> </a:t></a:r></a:p></p:txBody></p:sp></p:spTree><p:extLst><p:ext uri="{BB962C8B-B14F-4D97-AF65-F5344CB8AC3E}"><p14:creationId xmlns:p14="http://schemas.microsoft.com/office/powerpoint/2010/main" val="2784934363"></p14:creationId></p:ext></p:extLst></p:cSld><p:clrMapOvr><a:masterClrMapping></a:masterClrMapping></p:clrMapOvr><mc:AlternateContent xmlns:mc="http://schemas.openxmlformats.org/markup-compatibility/2006"><mc:Choice xmlns:p14="http://schemas.microsoft.com/office/powerpoint/2010/main" Requires="p14"><p:transition spd="slow" p14:dur="2000"></p:transition></mc:Choice><mc:Fallback><p:transition spd="slow"></p:transition></mc:Fallback></mc:AlternateContent><p:timing><p:tnLst><p:par><p:cTn id="1" dur="indefinite" restart="never" nodeType="tmRoot"><p:childTnLst><p:seq concurrent="1" nextAc="seek"><p:cTn id="2" restart="whenNotActive" fill="hold" evtFilter="cancelBubble" nodeType="interactiveSeq"><p:stCondLst><p:cond evt="onClick" delay="0"><p:tgtEl><p:spTgt spid="3"></p:spTgt></p:tgtEl></p:cond></p:stCondLst><p:endSync evt="end" delay="0"><p:rtn val="all"></p:rtn></p:endSync><p:childTnLst><p:par><p:cTn id="3" fill="hold"><p:stCondLst><p:cond delay="0"></p:cond></p:stCondLst><p:childTnLst><p:par><p:cTn id="4" fill="hold"><p:stCondLst><p:cond delay="0"></p:cond></p:stCondLst><p:childTnLst><p:par><p:cTn id="5" presetID="2" presetClass="mediacall" presetSubtype="0" fill="hold" nodeType="clickEffect"><p:stCondLst><p:cond delay="0"></p:cond></p:stCondLst><p:childTnLst><p:cmd type="call" cmd="togglePause"><p:cBhvr><p:cTn id="6" dur="1" fill="hold"></p:cTn><p:tgtEl><p:spTgt spid="3"></p:spTgt></p:tgtEl></p:cBhvr></p:cmd></p:childTnLst></p:cTn></p:par></p:childTnLst></p:cTn></p:par></p:childTnLst></p:cTn></p:par></p:childTnLst></p:cTn><p:nextCondLst><p:cond evt="onClick" delay="0"><p:tgtEl><p:spTgt spid="3"></p:spTgt></p:tgtEl></p:cond></p:nextCondLst></p:seq><p:video><p:cMediaNode vol="80000"><p:cTn id="7" fill="hold" display="0"><p:stCondLst><p:cond delay="indefinite"></p:cond></p:stCondLst></p:cTn><p:tgtEl><p:spTgt spid="3"></p:spTgt></p:tgtEl></p:cMediaNode></p:video></p:childTnLst></p:cTn></p:par></p:tnLst></p:timing>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8755" y="1074420"/>
            <a:ext cx="1184402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69875" y="257175"/>
            <a:ext cx="902906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시뮬레이션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수평변화 해석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36840" y="1709420"/>
            <a:ext cx="272923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Fixed Tray :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Case 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1 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0265" y="3890010"/>
            <a:ext cx="341820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The biggest angle error </a:t>
            </a:r>
            <a:r>
              <a:rPr lang="en-US" altLang="ko-KR" sz="1400" dirty="0"/>
              <a:t>after the force.</a:t>
            </a:r>
          </a:p>
          <a:p>
            <a:r>
              <a:rPr lang="en-US" altLang="ko-KR" sz="1400" dirty="0"/>
              <a:t>  </a:t>
            </a:r>
            <a:r>
              <a:rPr lang="en-US" altLang="ko-KR" sz="1050" dirty="0"/>
              <a:t>* </a:t>
            </a:r>
            <a:r>
              <a:rPr lang="ko-KR" altLang="en-US" sz="1050" dirty="0"/>
              <a:t>소수점 셋째 자리에서 반올림</a:t>
            </a:r>
          </a:p>
        </p:txBody>
      </p:sp>
      <p:cxnSp>
        <p:nvCxnSpPr>
          <p:cNvPr id="8" name="직선 화살표 연결선 7"/>
          <p:cNvCxnSpPr>
            <a:stCxn id="7" idx="2"/>
          </p:cNvCxnSpPr>
          <p:nvPr/>
        </p:nvCxnSpPr>
        <p:spPr>
          <a:xfrm flipH="1">
            <a:off x="8896350" y="4413250"/>
            <a:ext cx="13335" cy="690880"/>
          </a:xfrm>
          <a:prstGeom prst="straightConnector1">
            <a:avLst/>
          </a:prstGeom>
          <a:ln>
            <a:solidFill>
              <a:srgbClr val="D953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0"/>
          </p:cNvCxnSpPr>
          <p:nvPr/>
        </p:nvCxnSpPr>
        <p:spPr>
          <a:xfrm flipV="1">
            <a:off x="8909685" y="3021330"/>
            <a:ext cx="0" cy="868680"/>
          </a:xfrm>
          <a:prstGeom prst="straightConnector1">
            <a:avLst/>
          </a:prstGeom>
          <a:ln>
            <a:solidFill>
              <a:srgbClr val="D953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406B61C-EDC1-4FF1-8A87-E6605308F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1952625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>
                <a:spLocks/>
              </p:cNvSpPr>
              <p:nvPr/>
            </p:nvSpPr>
            <p:spPr>
              <a:xfrm rot="0">
                <a:off x="6953885" y="2259330"/>
                <a:ext cx="904875" cy="58547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3200" i="1">
                          <a:solidFill>
                            <a:srgbClr val="000000"/>
                          </a:solidFill>
                        </a:rPr>
                        <m:t>𝛼</m:t>
                      </m:r>
                    </m:oMath>
                  </m:oMathPara>
                </a14:m>
                <a:endParaRPr lang="ko-KR" altLang="en-US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>
                <a:spLocks/>
              </p:cNvSpPr>
              <p:nvPr/>
            </p:nvSpPr>
            <p:spPr>
              <a:xfrm rot="0">
                <a:off x="6908165" y="5342255"/>
                <a:ext cx="949960" cy="58547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3200" i="1">
                          <a:solidFill>
                            <a:srgbClr val="000000"/>
                          </a:solidFill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</mc:AlternateContent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9247505" y="6356350"/>
            <a:ext cx="2743835" cy="365760"/>
          </a:xfrm>
        </p:spPr>
        <p:txBody>
          <a:bodyPr/>
          <a:lstStyle/>
          <a:p>
            <a:fld id="{FC733CFE-6923-480C-A88D-E4CC107BD15F}" type="slidenum">
              <a:rPr lang="ko-KR" altLang="en-US" smtClean="0"/>
              <a:pPr/>
              <a:t>29</a:t>
            </a:fld>
            <a:r>
              <a:rPr lang="en-US" altLang="ko-KR" smtClean="0"/>
              <a:t>/42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>
                <a:spLocks/>
              </p:cNvSpPr>
              <p:nvPr/>
            </p:nvSpPr>
            <p:spPr>
              <a:xfrm rot="0">
                <a:off x="7934325" y="2135505"/>
                <a:ext cx="1955800" cy="546735"/>
              </a:xfrm>
              <a:prstGeom prst="rect"/>
              <a:solidFill>
                <a:schemeClr val="bg1"/>
              </a:solidFill>
              <a:ln w="28575" cap="flat" cmpd="sng">
                <a:solidFill>
                  <a:srgbClr val="D95319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3200" i="1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/>
                        <a:rPr sz="3200" i="1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/>
                        <a:rPr sz="3200" i="1">
                          <a:solidFill>
                            <a:srgbClr val="000000"/>
                          </a:solidFill>
                        </a:rPr>
                        <m:t>1</m:t>
                      </m:r>
                      <m:r>
                        <m:rPr/>
                        <a:rPr sz="3200" i="1">
                          <a:solidFill>
                            <a:srgbClr val="000000"/>
                          </a:solidFill>
                        </a:rPr>
                        <m:t>0</m:t>
                      </m:r>
                      <m:r>
                        <m:rPr/>
                        <a:rPr sz="3200" i="1">
                          <a:solidFill>
                            <a:srgbClr val="000000"/>
                          </a:solidFill>
                        </a:rPr>
                        <m:t>.</m:t>
                      </m:r>
                      <m:r>
                        <m:rPr/>
                        <a:rPr sz="3200" i="1">
                          <a:solidFill>
                            <a:srgbClr val="000000"/>
                          </a:solidFill>
                        </a:rPr>
                        <m:t>2</m:t>
                      </m:r>
                      <m:r>
                        <m:rPr/>
                        <a:rPr sz="3200" i="1">
                          <a:solidFill>
                            <a:srgbClr val="000000"/>
                          </a:solidFill>
                        </a:rPr>
                        <m:t>5</m:t>
                      </m:r>
                      <m:r>
                        <m:rPr/>
                        <a:rPr sz="3200" i="1">
                          <a:solidFill>
                            <a:srgbClr val="000000"/>
                          </a:solidFill>
                        </a:rPr>
                        <m:t>°</m:t>
                      </m:r>
                    </m:oMath>
                  </m:oMathPara>
                </a14:m>
                <a:endParaRPr lang="ko-KR" altLang="en-US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/>
              <p:cNvSpPr>
                <a:spLocks/>
              </p:cNvSpPr>
              <p:nvPr/>
            </p:nvSpPr>
            <p:spPr>
              <a:xfrm rot="0">
                <a:off x="7975600" y="5233035"/>
                <a:ext cx="1948815" cy="720725"/>
              </a:xfrm>
              <a:prstGeom prst="rect"/>
              <a:solidFill>
                <a:schemeClr val="bg1"/>
              </a:solidFill>
              <a:ln w="28575" cap="flat" cmpd="sng">
                <a:solidFill>
                  <a:srgbClr val="D95319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3200" i="1">
                          <a:solidFill>
                            <a:srgbClr val="201720"/>
                          </a:solidFill>
                        </a:rPr>
                        <m:t> </m:t>
                      </m:r>
                      <m:r>
                        <m:rPr/>
                        <a:rPr sz="3200" i="1">
                          <a:solidFill>
                            <a:srgbClr val="201720"/>
                          </a:solidFill>
                        </a:rPr>
                        <m:t> </m:t>
                      </m:r>
                      <m:r>
                        <m:rPr/>
                        <a:rPr sz="3200" i="1">
                          <a:solidFill>
                            <a:srgbClr val="201720"/>
                          </a:solidFill>
                        </a:rPr>
                        <m:t>1</m:t>
                      </m:r>
                      <m:r>
                        <m:rPr/>
                        <a:rPr sz="3200" i="1">
                          <a:solidFill>
                            <a:srgbClr val="201720"/>
                          </a:solidFill>
                        </a:rPr>
                        <m:t>0</m:t>
                      </m:r>
                      <m:r>
                        <m:rPr/>
                        <a:rPr sz="3200" i="1">
                          <a:solidFill>
                            <a:srgbClr val="201720"/>
                          </a:solidFill>
                        </a:rPr>
                        <m:t>.</m:t>
                      </m:r>
                      <m:r>
                        <m:rPr/>
                        <a:rPr sz="3200" i="1">
                          <a:solidFill>
                            <a:srgbClr val="201720"/>
                          </a:solidFill>
                        </a:rPr>
                        <m:t>1</m:t>
                      </m:r>
                      <m:r>
                        <m:rPr/>
                        <a:rPr sz="3200" i="1">
                          <a:solidFill>
                            <a:srgbClr val="201720"/>
                          </a:solidFill>
                        </a:rPr>
                        <m:t>7</m:t>
                      </m:r>
                      <m:r>
                        <m:rPr/>
                        <a:rPr sz="3200" i="1">
                          <a:solidFill>
                            <a:srgbClr val="201720"/>
                          </a:solidFill>
                        </a:rPr>
                        <m:t>°</m:t>
                      </m:r>
                    </m:oMath>
                  </m:oMathPara>
                </a14:m>
                <a:endParaRPr lang="ko-KR" altLang="en-US"/>
              </a:p>
            </p:txBody>
          </p:sp>
        </mc:Choice>
      </mc:AlternateContent>
    </p:spTree>
    <p:extLst>
      <p:ext uri="{BB962C8B-B14F-4D97-AF65-F5344CB8AC3E}">
        <p14:creationId xmlns:p14="http://schemas.microsoft.com/office/powerpoint/2010/main" val="75627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A71F3E-B6BA-4D88-BEF1-0C82B0273037}"/>
              </a:ext>
            </a:extLst>
          </p:cNvPr>
          <p:cNvCxnSpPr>
            <a:cxnSpLocks/>
          </p:cNvCxnSpPr>
          <p:nvPr/>
        </p:nvCxnSpPr>
        <p:spPr>
          <a:xfrm flipH="1">
            <a:off x="5221224" y="1554683"/>
            <a:ext cx="11567" cy="4972825"/>
          </a:xfrm>
          <a:prstGeom prst="line">
            <a:avLst/>
          </a:prstGeom>
          <a:ln w="7302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11"/>
          <p:cNvSpPr txBox="1"/>
          <p:nvPr/>
        </p:nvSpPr>
        <p:spPr>
          <a:xfrm>
            <a:off x="1648057" y="1867971"/>
            <a:ext cx="19651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b="1" spc="-10">
                <a:solidFill>
                  <a:srgbClr val="A9D18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/>
              </a:rPr>
              <a:t>서론</a:t>
            </a:r>
            <a:endParaRPr sz="2800">
              <a:solidFill>
                <a:srgbClr val="A9D18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54157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테이블 번호만 누르면 알아서 손님 앞으로 [fn 뉴트렌드리딩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6990" y="2619459"/>
            <a:ext cx="2205768" cy="37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71257" y="1867971"/>
            <a:ext cx="45378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3200" err="1">
                <a:latin typeface="HY견고딕" panose="02030600000101010101" pitchFamily="18" charset="-127"/>
                <a:ea typeface="HY견고딕" panose="02030600000101010101" pitchFamily="18" charset="-127"/>
              </a:rPr>
              <a:t>서빙로봇이란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개선 필요성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아이디어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(Gimbal)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설계목표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3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13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029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시뮬레이션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기존모델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(Fixed Tray)</a:t>
            </a:r>
            <a:endParaRPr lang="ko-KR" altLang="en-US" sz="3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9661" y="380126"/>
            <a:ext cx="1984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Simulation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EB6867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9286" y="2205508"/>
            <a:ext cx="7584740" cy="389568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25323" y="1178351"/>
            <a:ext cx="4121555" cy="2081887"/>
            <a:chOff x="425323" y="1178351"/>
            <a:chExt cx="4121555" cy="2081887"/>
          </a:xfrm>
        </p:grpSpPr>
        <p:sp>
          <p:nvSpPr>
            <p:cNvPr id="51" name="TextBox 50"/>
            <p:cNvSpPr txBox="1"/>
            <p:nvPr/>
          </p:nvSpPr>
          <p:spPr>
            <a:xfrm>
              <a:off x="425323" y="1354068"/>
              <a:ext cx="1107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HY견고딕" panose="02030600000101010101" pitchFamily="18" charset="-127"/>
                  <a:ea typeface="HY견고딕" panose="02030600000101010101" pitchFamily="18" charset="-127"/>
                </a:rPr>
                <a:t>Case 2 </a:t>
              </a:r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" name="타원 66"/>
            <p:cNvSpPr>
              <a:spLocks/>
            </p:cNvSpPr>
            <p:nvPr/>
          </p:nvSpPr>
          <p:spPr>
            <a:xfrm>
              <a:off x="1882310" y="1414333"/>
              <a:ext cx="1306800" cy="1306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직선 연결선 67"/>
            <p:cNvCxnSpPr>
              <a:endCxn id="13" idx="1"/>
            </p:cNvCxnSpPr>
            <p:nvPr/>
          </p:nvCxnSpPr>
          <p:spPr>
            <a:xfrm>
              <a:off x="1510705" y="2082397"/>
              <a:ext cx="2014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 flipV="1">
              <a:off x="2518914" y="1281045"/>
              <a:ext cx="3480" cy="1641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/>
            <p:nvPr/>
          </p:nvCxnSpPr>
          <p:spPr>
            <a:xfrm flipV="1">
              <a:off x="2518914" y="1178351"/>
              <a:ext cx="0" cy="18193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921778" y="1959287"/>
              <a:ext cx="1469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/>
                  </a:solidFill>
                </a:rPr>
                <a:t>View from the top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24902" y="1897731"/>
              <a:ext cx="1021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Front</a:t>
              </a:r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81818" y="2998628"/>
              <a:ext cx="2053892" cy="261610"/>
              <a:chOff x="481818" y="2998628"/>
              <a:chExt cx="2053892" cy="261610"/>
            </a:xfrm>
          </p:grpSpPr>
          <p:cxnSp>
            <p:nvCxnSpPr>
              <p:cNvPr id="20" name="직선 화살표 연결선 19"/>
              <p:cNvCxnSpPr/>
              <p:nvPr/>
            </p:nvCxnSpPr>
            <p:spPr>
              <a:xfrm>
                <a:off x="481818" y="3123452"/>
                <a:ext cx="34136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869612" y="2998628"/>
                <a:ext cx="16660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/>
                  <a:t>Force Direction</a:t>
                </a:r>
              </a:p>
            </p:txBody>
          </p:sp>
        </p:grp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30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9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029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시뮬레이션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수평변화 해석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0489" y="3889929"/>
            <a:ext cx="341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The biggest angle error </a:t>
            </a:r>
            <a:r>
              <a:rPr lang="en-US" altLang="ko-KR" sz="1400" dirty="0"/>
              <a:t>after the force.</a:t>
            </a:r>
          </a:p>
          <a:p>
            <a:r>
              <a:rPr lang="en-US" altLang="ko-KR" sz="1400" dirty="0"/>
              <a:t>  </a:t>
            </a:r>
            <a:r>
              <a:rPr lang="en-US" altLang="ko-KR" sz="1050" dirty="0"/>
              <a:t>* </a:t>
            </a:r>
            <a:r>
              <a:rPr lang="ko-KR" altLang="en-US" sz="1050" dirty="0"/>
              <a:t>소수점 셋째 자리에서 반올림</a:t>
            </a:r>
          </a:p>
        </p:txBody>
      </p:sp>
      <p:cxnSp>
        <p:nvCxnSpPr>
          <p:cNvPr id="8" name="직선 화살표 연결선 7"/>
          <p:cNvCxnSpPr>
            <a:stCxn id="7" idx="2"/>
          </p:cNvCxnSpPr>
          <p:nvPr/>
        </p:nvCxnSpPr>
        <p:spPr>
          <a:xfrm flipH="1">
            <a:off x="8896581" y="4413149"/>
            <a:ext cx="13068" cy="691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0"/>
          </p:cNvCxnSpPr>
          <p:nvPr/>
        </p:nvCxnSpPr>
        <p:spPr>
          <a:xfrm flipV="1">
            <a:off x="8909649" y="3021106"/>
            <a:ext cx="0" cy="868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E1B1288-B935-4B19-8ED0-77B7FB88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35" y="1952625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F025D5E0-680D-4104-901A-A0E8F44D217D}"/>
                  </a:ext>
                </a:extLst>
              </p:cNvPr>
              <p:cNvSpPr txBox="1"/>
              <p:nvPr/>
            </p:nvSpPr>
            <p:spPr>
              <a:xfrm>
                <a:off x="6953704" y="2259106"/>
                <a:ext cx="904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ko-KR" sz="32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25D5E0-680D-4104-901A-A0E8F44D2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704" y="2259106"/>
                <a:ext cx="90420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D4FA0666-FF09-498C-B7FA-1E5418DEFFAB}"/>
                  </a:ext>
                </a:extLst>
              </p:cNvPr>
              <p:cNvSpPr txBox="1"/>
              <p:nvPr/>
            </p:nvSpPr>
            <p:spPr>
              <a:xfrm>
                <a:off x="6908456" y="5342229"/>
                <a:ext cx="9494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altLang="ko-KR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A0666-FF09-498C-B7FA-1E5418DE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456" y="5342229"/>
                <a:ext cx="94944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31</a:t>
            </a:fld>
            <a:r>
              <a:rPr lang="en-US" altLang="ko-KR" smtClean="0"/>
              <a:t>/42</a:t>
            </a: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8896581" y="4413149"/>
            <a:ext cx="13068" cy="691171"/>
          </a:xfrm>
          <a:prstGeom prst="straightConnector1">
            <a:avLst/>
          </a:prstGeom>
          <a:ln>
            <a:solidFill>
              <a:srgbClr val="D953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8909649" y="3021106"/>
            <a:ext cx="0" cy="868823"/>
          </a:xfrm>
          <a:prstGeom prst="straightConnector1">
            <a:avLst/>
          </a:prstGeom>
          <a:ln>
            <a:solidFill>
              <a:srgbClr val="D953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7969053" y="2144655"/>
                <a:ext cx="1972806" cy="720000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rgbClr val="D9531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8.41°</m:t>
                      </m:r>
                    </m:oMath>
                  </m:oMathPara>
                </a14:m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053" y="2144655"/>
                <a:ext cx="1972806" cy="720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 cmpd="sng">
                <a:solidFill>
                  <a:srgbClr val="D95319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975586" y="5233125"/>
                <a:ext cx="1966273" cy="720000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rgbClr val="D9531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10.85°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586" y="5233125"/>
                <a:ext cx="1966273" cy="720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8575" cmpd="sng">
                <a:solidFill>
                  <a:srgbClr val="D95319"/>
                </a:solidFill>
                <a:prstDash val="soli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745959" y="1671215"/>
            <a:ext cx="272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Fixed Tray :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Case 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029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시뮬레이션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개선모델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(Gimbal Tray)</a:t>
            </a:r>
            <a:endParaRPr lang="ko-KR" altLang="en-US" sz="3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9661" y="380126"/>
            <a:ext cx="1984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Simulation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" name="27E6FF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1654" y="2160494"/>
            <a:ext cx="7516196" cy="416321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425323" y="1281046"/>
            <a:ext cx="4121555" cy="1979192"/>
            <a:chOff x="425323" y="1281046"/>
            <a:chExt cx="4121555" cy="1979192"/>
          </a:xfrm>
        </p:grpSpPr>
        <p:cxnSp>
          <p:nvCxnSpPr>
            <p:cNvPr id="36" name="직선 화살표 연결선 35"/>
            <p:cNvCxnSpPr/>
            <p:nvPr/>
          </p:nvCxnSpPr>
          <p:spPr>
            <a:xfrm>
              <a:off x="481818" y="3123452"/>
              <a:ext cx="34136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69612" y="2998628"/>
              <a:ext cx="16660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/>
                <a:t>Force Direction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5323" y="1354068"/>
              <a:ext cx="1107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HY견고딕" panose="02030600000101010101" pitchFamily="18" charset="-127"/>
                  <a:ea typeface="HY견고딕" panose="02030600000101010101" pitchFamily="18" charset="-127"/>
                </a:rPr>
                <a:t>Case 1 </a:t>
              </a:r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타원 38"/>
            <p:cNvSpPr>
              <a:spLocks/>
            </p:cNvSpPr>
            <p:nvPr/>
          </p:nvSpPr>
          <p:spPr>
            <a:xfrm>
              <a:off x="1859160" y="1460633"/>
              <a:ext cx="1306800" cy="1306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>
              <a:endCxn id="45" idx="1"/>
            </p:cNvCxnSpPr>
            <p:nvPr/>
          </p:nvCxnSpPr>
          <p:spPr>
            <a:xfrm>
              <a:off x="1510705" y="2082397"/>
              <a:ext cx="2014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V="1">
              <a:off x="2501153" y="1281046"/>
              <a:ext cx="17761" cy="1608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 flipV="1">
              <a:off x="1752287" y="1306782"/>
              <a:ext cx="1539734" cy="15832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863903" y="1959287"/>
              <a:ext cx="1469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>
                  <a:solidFill>
                    <a:schemeClr val="bg1"/>
                  </a:solidFill>
                </a:rPr>
                <a:t>View from the top</a:t>
              </a:r>
              <a:endParaRPr lang="ko-KR" altLang="en-US" sz="1000" b="1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1222973" y="2262454"/>
                  <a:ext cx="12550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45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973" y="2262454"/>
                  <a:ext cx="125505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69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/>
            <p:cNvSpPr txBox="1"/>
            <p:nvPr/>
          </p:nvSpPr>
          <p:spPr>
            <a:xfrm>
              <a:off x="3524902" y="1897731"/>
              <a:ext cx="1021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Front</a:t>
              </a:r>
              <a:endParaRPr lang="ko-KR" altLang="en-US"/>
            </a:p>
          </p:txBody>
        </p:sp>
        <p:sp>
          <p:nvSpPr>
            <p:cNvPr id="46" name="원호 45"/>
            <p:cNvSpPr/>
            <p:nvPr/>
          </p:nvSpPr>
          <p:spPr>
            <a:xfrm rot="12326740">
              <a:off x="1716579" y="1814409"/>
              <a:ext cx="844125" cy="89609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32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7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029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시뮬레이션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수평변화율 해석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00489" y="3889929"/>
            <a:ext cx="341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The biggest angle error </a:t>
            </a:r>
            <a:r>
              <a:rPr lang="en-US" altLang="ko-KR" sz="1400" dirty="0"/>
              <a:t>after the force.</a:t>
            </a:r>
          </a:p>
          <a:p>
            <a:r>
              <a:rPr lang="en-US" altLang="ko-KR" sz="1400" dirty="0"/>
              <a:t>  </a:t>
            </a:r>
            <a:r>
              <a:rPr lang="en-US" altLang="ko-KR" sz="1050" dirty="0"/>
              <a:t>* </a:t>
            </a:r>
            <a:r>
              <a:rPr lang="ko-KR" altLang="en-US" sz="1050" dirty="0"/>
              <a:t>소수점 셋째 자리에서 반올림</a:t>
            </a:r>
          </a:p>
        </p:txBody>
      </p:sp>
      <p:cxnSp>
        <p:nvCxnSpPr>
          <p:cNvPr id="30" name="직선 화살표 연결선 29"/>
          <p:cNvCxnSpPr>
            <a:cxnSpLocks/>
            <a:stCxn id="27" idx="2"/>
          </p:cNvCxnSpPr>
          <p:nvPr/>
        </p:nvCxnSpPr>
        <p:spPr>
          <a:xfrm flipH="1">
            <a:off x="8896581" y="4413149"/>
            <a:ext cx="13068" cy="691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7" idx="0"/>
          </p:cNvCxnSpPr>
          <p:nvPr/>
        </p:nvCxnSpPr>
        <p:spPr>
          <a:xfrm flipV="1">
            <a:off x="8909649" y="3021107"/>
            <a:ext cx="0" cy="86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7856648" y="5145686"/>
                <a:ext cx="2106000" cy="720000"/>
              </a:xfrm>
              <a:prstGeom prst="rect">
                <a:avLst/>
              </a:prstGeom>
              <a:noFill/>
              <a:ln w="3810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2.60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48" y="5145686"/>
                <a:ext cx="2106000" cy="720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5B9BD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7856648" y="2191721"/>
                <a:ext cx="2106000" cy="720000"/>
              </a:xfrm>
              <a:prstGeom prst="rect">
                <a:avLst/>
              </a:prstGeom>
              <a:noFill/>
              <a:ln w="3810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3.46</m:t>
                      </m:r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48" y="2191721"/>
                <a:ext cx="2106000" cy="720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5B9BD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7A42BE8-CD20-4A22-B5AC-DC942D016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99" y="1952625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CB08A684-B814-4962-9AA6-402B180EA9C8}"/>
                  </a:ext>
                </a:extLst>
              </p:cNvPr>
              <p:cNvSpPr txBox="1"/>
              <p:nvPr/>
            </p:nvSpPr>
            <p:spPr>
              <a:xfrm>
                <a:off x="6953704" y="2259106"/>
                <a:ext cx="904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ko-KR" sz="32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08A684-B814-4962-9AA6-402B180EA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704" y="2259106"/>
                <a:ext cx="90420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BC24A9EB-B398-44A9-9A47-BE9C84AF638F}"/>
                  </a:ext>
                </a:extLst>
              </p:cNvPr>
              <p:cNvSpPr txBox="1"/>
              <p:nvPr/>
            </p:nvSpPr>
            <p:spPr>
              <a:xfrm>
                <a:off x="6908456" y="5342229"/>
                <a:ext cx="9494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altLang="ko-KR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24A9EB-B398-44A9-9A47-BE9C84AF6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456" y="5342229"/>
                <a:ext cx="94944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33</a:t>
            </a:fld>
            <a:r>
              <a:rPr lang="en-US" altLang="ko-KR" smtClean="0"/>
              <a:t>/42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0174941" y="2191721"/>
                <a:ext cx="1868123" cy="720000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rgbClr val="D95319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10.25°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941" y="2191721"/>
                <a:ext cx="1868123" cy="720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 cmpd="sng">
                <a:solidFill>
                  <a:srgbClr val="D95319"/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0122285" y="5145686"/>
                <a:ext cx="1868123" cy="720000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rgbClr val="D95319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10.17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285" y="5145686"/>
                <a:ext cx="1868123" cy="720000"/>
              </a:xfrm>
              <a:prstGeom prst="rect">
                <a:avLst/>
              </a:prstGeom>
              <a:blipFill rotWithShape="0">
                <a:blip r:embed="rId8"/>
                <a:stretch>
                  <a:fillRect b="-15447"/>
                </a:stretch>
              </a:blipFill>
              <a:ln w="28575" cmpd="sng">
                <a:solidFill>
                  <a:srgbClr val="D95319"/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9492963" y="1247171"/>
            <a:ext cx="110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Case 1 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12590" y="1822389"/>
            <a:ext cx="15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Gimbal Tray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407661" y="1806824"/>
            <a:ext cx="140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Fixed Tray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1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029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시뮬레이션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개선모델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(Gimbal Tray)</a:t>
            </a:r>
            <a:endParaRPr lang="ko-KR" altLang="en-US" sz="3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9661" y="380126"/>
            <a:ext cx="1984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Simulation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9CDDC46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1654" y="2160493"/>
            <a:ext cx="7516196" cy="4163217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25323" y="1178351"/>
            <a:ext cx="4121555" cy="2081887"/>
            <a:chOff x="425323" y="1178351"/>
            <a:chExt cx="4121555" cy="2081887"/>
          </a:xfrm>
        </p:grpSpPr>
        <p:sp>
          <p:nvSpPr>
            <p:cNvPr id="19" name="TextBox 18"/>
            <p:cNvSpPr txBox="1"/>
            <p:nvPr/>
          </p:nvSpPr>
          <p:spPr>
            <a:xfrm>
              <a:off x="425323" y="1354068"/>
              <a:ext cx="1107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HY견고딕" panose="02030600000101010101" pitchFamily="18" charset="-127"/>
                  <a:ea typeface="HY견고딕" panose="02030600000101010101" pitchFamily="18" charset="-127"/>
                </a:rPr>
                <a:t>Case 2 </a:t>
              </a:r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타원 19"/>
            <p:cNvSpPr>
              <a:spLocks/>
            </p:cNvSpPr>
            <p:nvPr/>
          </p:nvSpPr>
          <p:spPr>
            <a:xfrm>
              <a:off x="1882310" y="1414333"/>
              <a:ext cx="1306800" cy="1306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>
              <a:endCxn id="27" idx="1"/>
            </p:cNvCxnSpPr>
            <p:nvPr/>
          </p:nvCxnSpPr>
          <p:spPr>
            <a:xfrm>
              <a:off x="1510705" y="2082397"/>
              <a:ext cx="2014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 flipV="1">
              <a:off x="2518914" y="1281045"/>
              <a:ext cx="3480" cy="1641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2518914" y="1178351"/>
              <a:ext cx="0" cy="18193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921778" y="1959287"/>
              <a:ext cx="1469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/>
                  </a:solidFill>
                </a:rPr>
                <a:t>View from the top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24902" y="1897731"/>
              <a:ext cx="1021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Front</a:t>
              </a:r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481818" y="2998628"/>
              <a:ext cx="2053892" cy="261610"/>
              <a:chOff x="481818" y="2998628"/>
              <a:chExt cx="2053892" cy="261610"/>
            </a:xfrm>
          </p:grpSpPr>
          <p:cxnSp>
            <p:nvCxnSpPr>
              <p:cNvPr id="29" name="직선 화살표 연결선 28"/>
              <p:cNvCxnSpPr/>
              <p:nvPr/>
            </p:nvCxnSpPr>
            <p:spPr>
              <a:xfrm>
                <a:off x="481818" y="3123452"/>
                <a:ext cx="34136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869612" y="2998628"/>
                <a:ext cx="16660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/>
                  <a:t>Force Direction</a:t>
                </a:r>
              </a:p>
            </p:txBody>
          </p:sp>
        </p:grp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34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029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시뮬레이션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수평변화 해석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00489" y="3889929"/>
            <a:ext cx="341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The biggest angle error </a:t>
            </a:r>
            <a:r>
              <a:rPr lang="en-US" altLang="ko-KR" sz="1400" dirty="0"/>
              <a:t>after the force.</a:t>
            </a:r>
          </a:p>
          <a:p>
            <a:r>
              <a:rPr lang="en-US" altLang="ko-KR" sz="1400" dirty="0"/>
              <a:t>  </a:t>
            </a:r>
            <a:r>
              <a:rPr lang="en-US" altLang="ko-KR" sz="1050" dirty="0"/>
              <a:t>* </a:t>
            </a:r>
            <a:r>
              <a:rPr lang="ko-KR" altLang="en-US" sz="1050" dirty="0"/>
              <a:t>소수점 셋째 자리에서 반올림</a:t>
            </a: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8896581" y="4413149"/>
            <a:ext cx="13068" cy="691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0" idx="0"/>
          </p:cNvCxnSpPr>
          <p:nvPr/>
        </p:nvCxnSpPr>
        <p:spPr>
          <a:xfrm flipV="1">
            <a:off x="8909649" y="3021106"/>
            <a:ext cx="0" cy="868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7857904" y="5158708"/>
                <a:ext cx="2106706" cy="720000"/>
              </a:xfrm>
              <a:prstGeom prst="rect">
                <a:avLst/>
              </a:prstGeom>
              <a:noFill/>
              <a:ln w="3810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1.44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904" y="5158708"/>
                <a:ext cx="2106706" cy="720000"/>
              </a:xfrm>
              <a:prstGeom prst="rect">
                <a:avLst/>
              </a:prstGeom>
              <a:blipFill rotWithShape="0">
                <a:blip r:embed="rId2"/>
                <a:stretch>
                  <a:fillRect b="-14516"/>
                </a:stretch>
              </a:blipFill>
              <a:ln w="38100">
                <a:solidFill>
                  <a:srgbClr val="5B9BD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7857904" y="2192431"/>
                <a:ext cx="2106706" cy="720000"/>
              </a:xfrm>
              <a:prstGeom prst="rect">
                <a:avLst/>
              </a:prstGeom>
              <a:noFill/>
              <a:ln w="3810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1.89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904" y="2192431"/>
                <a:ext cx="2106706" cy="720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5B9BD5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953704" y="2259106"/>
                <a:ext cx="904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ko-KR" sz="3200" b="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704" y="2259106"/>
                <a:ext cx="9042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908456" y="5342229"/>
                <a:ext cx="9494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altLang="ko-KR" sz="3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456" y="5342229"/>
                <a:ext cx="9494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42A841E-415B-40AD-A50B-5160329B6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17" y="1974749"/>
            <a:ext cx="5334000" cy="400050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35</a:t>
            </a:fld>
            <a:r>
              <a:rPr lang="en-US" altLang="ko-KR" smtClean="0"/>
              <a:t>/42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0174941" y="2191721"/>
                <a:ext cx="1868123" cy="720000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rgbClr val="D95319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8.41°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941" y="2191721"/>
                <a:ext cx="1868123" cy="720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 cmpd="sng">
                <a:solidFill>
                  <a:srgbClr val="D95319"/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0122285" y="5145686"/>
                <a:ext cx="1868123" cy="720000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rgbClr val="D95319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10.85°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285" y="5145686"/>
                <a:ext cx="1868123" cy="720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8575" cmpd="sng">
                <a:solidFill>
                  <a:srgbClr val="D95319"/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9483999" y="1398902"/>
            <a:ext cx="110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Case 2 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12590" y="1822389"/>
            <a:ext cx="15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Gimbal Tray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407661" y="1806824"/>
            <a:ext cx="140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Fixed Tray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4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A71F3E-B6BA-4D88-BEF1-0C82B0273037}"/>
              </a:ext>
            </a:extLst>
          </p:cNvPr>
          <p:cNvCxnSpPr>
            <a:cxnSpLocks/>
          </p:cNvCxnSpPr>
          <p:nvPr/>
        </p:nvCxnSpPr>
        <p:spPr>
          <a:xfrm flipH="1">
            <a:off x="5221224" y="1554683"/>
            <a:ext cx="11567" cy="4972825"/>
          </a:xfrm>
          <a:prstGeom prst="line">
            <a:avLst/>
          </a:prstGeom>
          <a:ln w="7302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11"/>
          <p:cNvSpPr txBox="1"/>
          <p:nvPr/>
        </p:nvSpPr>
        <p:spPr>
          <a:xfrm>
            <a:off x="1162413" y="1867971"/>
            <a:ext cx="303492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b="1" spc="-10">
                <a:solidFill>
                  <a:srgbClr val="A9D18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/>
              </a:rPr>
              <a:t>결론</a:t>
            </a:r>
            <a:endParaRPr sz="2800">
              <a:solidFill>
                <a:srgbClr val="A9D18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54157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테이블 번호만 누르면 알아서 손님 앞으로 [fn 뉴트렌드리딩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6990" y="2619459"/>
            <a:ext cx="2205768" cy="37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71257" y="2858260"/>
            <a:ext cx="45378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해석비교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3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연구요약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36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4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029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결론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해석비교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696029"/>
                  </p:ext>
                </p:extLst>
              </p:nvPr>
            </p:nvGraphicFramePr>
            <p:xfrm>
              <a:off x="364567" y="2034990"/>
              <a:ext cx="4736350" cy="21569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6209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95471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7878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43926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Case 1</a:t>
                          </a:r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Case 2</a:t>
                          </a:r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6382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20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ko-KR" sz="1600"/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/>
                            <a:t>Angle error</a:t>
                          </a:r>
                          <a:endParaRPr lang="ko-KR" altLang="en-US" sz="3200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3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320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ko-KR" altLang="en-US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3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8.41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320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ko-KR" altLang="en-US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894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20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altLang="ko-KR" sz="3200"/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/>
                            <a:t>Angle error</a:t>
                          </a:r>
                          <a:endParaRPr lang="ko-KR" altLang="en-US" sz="1600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3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10.17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320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ko-KR" altLang="en-US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3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10.85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320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ko-KR" altLang="en-US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696029"/>
                  </p:ext>
                </p:extLst>
              </p:nvPr>
            </p:nvGraphicFramePr>
            <p:xfrm>
              <a:off x="364567" y="2034990"/>
              <a:ext cx="4736350" cy="21569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62096"/>
                    <a:gridCol w="1495471"/>
                    <a:gridCol w="1578783"/>
                  </a:tblGrid>
                  <a:tr h="43926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mtClean="0"/>
                            <a:t>Case 1</a:t>
                          </a:r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mtClean="0"/>
                            <a:t>Case 2</a:t>
                          </a:r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66" t="-56618" r="-186447" b="-1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1382" t="-56618" r="-106911" b="-1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772" t="-56618" r="-1544" b="-113235"/>
                          </a:stretch>
                        </a:blipFill>
                      </a:tcPr>
                    </a:tc>
                  </a:tr>
                  <a:tr h="8947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66" t="-144898" r="-186447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1382" t="-144898" r="-10691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772" t="-144898" r="-1544" b="-476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4392843"/>
                  </p:ext>
                </p:extLst>
              </p:nvPr>
            </p:nvGraphicFramePr>
            <p:xfrm>
              <a:off x="6913170" y="2034990"/>
              <a:ext cx="4736350" cy="217493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6209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95471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57878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85481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Case 1</a:t>
                          </a:r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Case 2</a:t>
                          </a:r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894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20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ko-KR" sz="3200"/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/>
                            <a:t>Angle error</a:t>
                          </a:r>
                          <a:endParaRPr lang="ko-KR" altLang="en-US" sz="3200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3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3.46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320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ko-KR" altLang="en-US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3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1.89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320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ko-KR" altLang="en-US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89472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20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altLang="ko-KR" sz="3200"/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/>
                            <a:t>Angle error</a:t>
                          </a:r>
                          <a:endParaRPr lang="ko-KR" altLang="en-US" sz="3200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3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3200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altLang="ko-KR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320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ko-KR" altLang="en-US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3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3200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  <m:r>
                                <a:rPr lang="en-US" altLang="ko-KR" sz="32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sz="320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ko-KR" altLang="en-US"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4392843"/>
                  </p:ext>
                </p:extLst>
              </p:nvPr>
            </p:nvGraphicFramePr>
            <p:xfrm>
              <a:off x="6913170" y="2034990"/>
              <a:ext cx="4736350" cy="217493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62096"/>
                    <a:gridCol w="1495471"/>
                    <a:gridCol w="1578783"/>
                  </a:tblGrid>
                  <a:tr h="385481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mtClean="0"/>
                            <a:t>Case 1</a:t>
                          </a:r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mtClean="0"/>
                            <a:t>Case 2</a:t>
                          </a:r>
                          <a:endParaRPr lang="ko-KR" altLang="en-US">
                            <a:solidFill>
                              <a:schemeClr val="tx1"/>
                            </a:solidFill>
                            <a:latin typeface="HY견고딕" panose="02030600000101010101" pitchFamily="18" charset="-127"/>
                            <a:ea typeface="HY견고딕" panose="02030600000101010101" pitchFamily="18" charset="-127"/>
                          </a:endParaRPr>
                        </a:p>
                      </a:txBody>
                      <a:tcPr/>
                    </a:tc>
                  </a:tr>
                  <a:tr h="8947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66" t="-45946" r="-186447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11382" t="-45946" r="-106911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772" t="-45946" r="-1544" b="-104054"/>
                          </a:stretch>
                        </a:blipFill>
                      </a:tcPr>
                    </a:tc>
                  </a:tr>
                  <a:tr h="8947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66" t="-146939" r="-186447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11382" t="-146939" r="-10691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772" t="-146939" r="-1544" b="-476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extBox 10"/>
          <p:cNvSpPr txBox="1"/>
          <p:nvPr/>
        </p:nvSpPr>
        <p:spPr>
          <a:xfrm>
            <a:off x="1027004" y="1467787"/>
            <a:ext cx="375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기존모델</a:t>
            </a:r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(Fixed Tray)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0421" y="1467787"/>
            <a:ext cx="375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개선모델</a:t>
            </a:r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(Gimbal Tray)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261343" y="2777344"/>
            <a:ext cx="1491401" cy="968773"/>
          </a:xfrm>
          <a:prstGeom prst="rightArrow">
            <a:avLst>
              <a:gd name="adj1" fmla="val 61849"/>
              <a:gd name="adj2" fmla="val 50000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LQR control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2191" y="5047112"/>
                <a:ext cx="5384915" cy="1064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3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</a:t>
                </a:r>
                <a:r>
                  <a:rPr lang="ko-KR" altLang="en-US" sz="28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lang="en-US" altLang="ko-KR" sz="28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71.8</a:t>
                </a:r>
                <a:r>
                  <a:rPr lang="en-US" altLang="ko-KR" sz="2800" smtClean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9</a:t>
                </a:r>
                <a:r>
                  <a:rPr lang="en-US" altLang="ko-KR" sz="28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% </a:t>
                </a:r>
                <a14:m>
                  <m:oMath xmlns:m="http://schemas.openxmlformats.org/officeDocument/2006/math">
                    <m:r>
                      <a:rPr lang="en-US" altLang="ko-KR" sz="360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36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sz="28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lang="en-US" altLang="ko-KR" sz="28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80.58%    </a:t>
                </a:r>
              </a:p>
              <a:p>
                <a:r>
                  <a:rPr lang="en-US" altLang="ko-KR" sz="28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    Angle error </a:t>
                </a:r>
                <a:r>
                  <a:rPr lang="ko-KR" altLang="en-US" sz="28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개선</a:t>
                </a:r>
                <a:r>
                  <a:rPr lang="en-US" altLang="ko-KR" sz="28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 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191" y="5047112"/>
                <a:ext cx="5384915" cy="1064459"/>
              </a:xfrm>
              <a:prstGeom prst="rect">
                <a:avLst/>
              </a:prstGeom>
              <a:blipFill rotWithShape="0">
                <a:blip r:embed="rId4"/>
                <a:stretch>
                  <a:fillRect b="-14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37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5" y="257016"/>
            <a:ext cx="9029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결론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연구요약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4642" y="1665041"/>
            <a:ext cx="106052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 Adams modeling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 Adams &amp; Matlab co-simulation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 Tray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개선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: LQR control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적용</a:t>
            </a:r>
            <a:endParaRPr lang="en-US" altLang="ko-KR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 기존모델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|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개선모델 수평변화 해석</a:t>
            </a:r>
            <a:endParaRPr lang="en-US" altLang="ko-KR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 Tray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위 물체의 변화를 최소화하여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차 사고를 방지하여</a:t>
            </a:r>
            <a:endParaRPr lang="en-US" altLang="ko-KR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 보다 안전한 서빙로봇으로 운반 가능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38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07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t1.daumcdn.net/cfile/tistory/996BDA4B5FD1A34E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48" y="2073277"/>
            <a:ext cx="3653236" cy="39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T, 서빙 로봇 출시…&quot;올해 1000대 이상 판다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11" y="2073277"/>
            <a:ext cx="4023087" cy="39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6" y="257016"/>
            <a:ext cx="4475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err="1">
                <a:latin typeface="HY견고딕" panose="02030600000101010101" pitchFamily="18" charset="-127"/>
                <a:ea typeface="HY견고딕" panose="02030600000101010101" pitchFamily="18" charset="-127"/>
              </a:rPr>
              <a:t>서빙로봇이란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4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6" y="257016"/>
            <a:ext cx="4475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err="1">
                <a:latin typeface="HY견고딕" panose="02030600000101010101" pitchFamily="18" charset="-127"/>
                <a:ea typeface="HY견고딕" panose="02030600000101010101" pitchFamily="18" charset="-127"/>
              </a:rPr>
              <a:t>서빙로봇이란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Picture 6" descr="https://search.pstatic.net/common/?src=http%3A%2F%2Fblogfiles.naver.net%2FMjAyMTEwMTdfNDAg%2FMDAxNjM0NDY1ODE0MDU3.A48vvCeYg4Bll9mEBQtCutEabqVZf8WMaQ6Q_iH0yxgg.vKUwu2rsSfBqXpLWDr_cbXuszi5xQCPnyhOFrupxxpYg.JPEG.operapin_%2F23.JPG&amp;type=sc960_8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7" y="1563403"/>
            <a:ext cx="4687713" cy="485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121064" y="1787690"/>
            <a:ext cx="5255316" cy="4195241"/>
            <a:chOff x="6121064" y="1563403"/>
            <a:chExt cx="5255316" cy="4195241"/>
          </a:xfrm>
        </p:grpSpPr>
        <p:grpSp>
          <p:nvGrpSpPr>
            <p:cNvPr id="8" name="그룹 7"/>
            <p:cNvGrpSpPr/>
            <p:nvPr/>
          </p:nvGrpSpPr>
          <p:grpSpPr>
            <a:xfrm>
              <a:off x="6121064" y="1563403"/>
              <a:ext cx="5255316" cy="3196937"/>
              <a:chOff x="6156397" y="2280323"/>
              <a:chExt cx="5255316" cy="3196937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156397" y="2280323"/>
                <a:ext cx="33543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자율주행 </a:t>
                </a:r>
                <a:r>
                  <a:rPr lang="ko-KR" altLang="en-US" sz="2400" err="1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서빙로봇</a:t>
                </a:r>
                <a:endParaRPr lang="ko-KR" altLang="en-US" sz="2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156397" y="3278627"/>
                <a:ext cx="52553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식당 내 </a:t>
                </a:r>
                <a:r>
                  <a:rPr lang="ko-KR" altLang="en-US" sz="2400">
                    <a:solidFill>
                      <a:srgbClr val="6DA945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장애물</a:t>
                </a:r>
                <a:r>
                  <a:rPr lang="ko-KR" altLang="en-US" sz="24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이나 </a:t>
                </a:r>
                <a:r>
                  <a:rPr lang="ko-KR" altLang="en-US" sz="2400">
                    <a:solidFill>
                      <a:srgbClr val="78B64E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사람</a:t>
                </a:r>
                <a:r>
                  <a:rPr lang="ko-KR" altLang="en-US" sz="24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이 있으면 센서를 통해 멈춘 후 우회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156397" y="4646263"/>
                <a:ext cx="52553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주기적으로 순회하여 </a:t>
                </a:r>
                <a:r>
                  <a:rPr lang="ko-KR" altLang="en-US" sz="2400">
                    <a:solidFill>
                      <a:srgbClr val="73B14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단순 반복 </a:t>
                </a:r>
                <a:r>
                  <a:rPr lang="ko-KR" altLang="en-US" sz="240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되는 힘든 일을 자영업자 대신 수행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121064" y="5296979"/>
              <a:ext cx="5255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HY견고딕" panose="02030600000101010101" pitchFamily="18" charset="-127"/>
                  <a:ea typeface="HY견고딕" panose="02030600000101010101" pitchFamily="18" charset="-127"/>
                </a:rPr>
                <a:t>흥미로운 마케팅 아이템</a:t>
              </a:r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5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37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6" y="257016"/>
            <a:ext cx="4475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err="1">
                <a:latin typeface="HY견고딕" panose="02030600000101010101" pitchFamily="18" charset="-127"/>
                <a:ea typeface="HY견고딕" panose="02030600000101010101" pitchFamily="18" charset="-127"/>
              </a:rPr>
              <a:t>서빙로봇이란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588" y="1275220"/>
            <a:ext cx="4116814" cy="31553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1" y="4400550"/>
            <a:ext cx="10753725" cy="2171700"/>
          </a:xfrm>
          <a:prstGeom prst="rect">
            <a:avLst/>
          </a:prstGeom>
        </p:spPr>
      </p:pic>
      <p:sp>
        <p:nvSpPr>
          <p:cNvPr id="4" name="Shape 282"/>
          <p:cNvSpPr/>
          <p:nvPr/>
        </p:nvSpPr>
        <p:spPr>
          <a:xfrm>
            <a:off x="744201" y="4524540"/>
            <a:ext cx="2498620" cy="254850"/>
          </a:xfrm>
          <a:prstGeom prst="rect">
            <a:avLst/>
          </a:prstGeom>
          <a:noFill/>
          <a:ln w="57150" cap="flat">
            <a:solidFill>
              <a:srgbClr val="A9D18E"/>
            </a:solidFill>
            <a:prstDash val="solid"/>
            <a:miter lim="400000"/>
          </a:ln>
          <a:effectLst/>
        </p:spPr>
        <p:txBody>
          <a:bodyPr wrap="square" lIns="26046" tIns="26046" rIns="26046" bIns="26046" numCol="1" anchor="ctr">
            <a:no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endParaRPr sz="1131">
              <a:solidFill>
                <a:srgbClr val="A9D18E"/>
              </a:solidFill>
            </a:endParaRPr>
          </a:p>
        </p:txBody>
      </p:sp>
      <p:sp>
        <p:nvSpPr>
          <p:cNvPr id="5" name="Shape 282"/>
          <p:cNvSpPr/>
          <p:nvPr/>
        </p:nvSpPr>
        <p:spPr>
          <a:xfrm>
            <a:off x="6251201" y="5094878"/>
            <a:ext cx="4900709" cy="250120"/>
          </a:xfrm>
          <a:prstGeom prst="rect">
            <a:avLst/>
          </a:prstGeom>
          <a:noFill/>
          <a:ln w="57150" cap="flat">
            <a:solidFill>
              <a:srgbClr val="A9D18E"/>
            </a:solidFill>
            <a:prstDash val="solid"/>
            <a:miter lim="400000"/>
          </a:ln>
          <a:effectLst/>
        </p:spPr>
        <p:txBody>
          <a:bodyPr wrap="square" lIns="26046" tIns="26046" rIns="26046" bIns="26046" numCol="1" anchor="ctr">
            <a:no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endParaRPr sz="1131">
              <a:solidFill>
                <a:srgbClr val="A9D18E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318871" y="6509497"/>
            <a:ext cx="2420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6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49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6" y="257016"/>
            <a:ext cx="4475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 개선 필요성</a:t>
            </a:r>
          </a:p>
        </p:txBody>
      </p:sp>
      <p:pic>
        <p:nvPicPr>
          <p:cNvPr id="2050" name="Picture 2" descr="현대로보틱스, F&amp;amp;B 서빙 로봇 출시 - 로봇신문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0" y="2439575"/>
            <a:ext cx="4172838" cy="33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3569700" y="3337586"/>
            <a:ext cx="484250" cy="897986"/>
          </a:xfrm>
          <a:prstGeom prst="rect">
            <a:avLst/>
          </a:prstGeom>
          <a:noFill/>
          <a:ln w="76200">
            <a:solidFill>
              <a:srgbClr val="73B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52520" y="3308966"/>
            <a:ext cx="615210" cy="926606"/>
          </a:xfrm>
          <a:prstGeom prst="rect">
            <a:avLst/>
          </a:prstGeom>
          <a:noFill/>
          <a:ln w="76200">
            <a:solidFill>
              <a:srgbClr val="73B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1367730" y="1963109"/>
            <a:ext cx="4023780" cy="1255579"/>
          </a:xfrm>
          <a:prstGeom prst="straightConnector1">
            <a:avLst/>
          </a:prstGeom>
          <a:ln w="57150">
            <a:solidFill>
              <a:srgbClr val="73B1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4148504" y="1971602"/>
            <a:ext cx="1223511" cy="1311270"/>
          </a:xfrm>
          <a:prstGeom prst="straightConnector1">
            <a:avLst/>
          </a:prstGeom>
          <a:ln w="57150">
            <a:solidFill>
              <a:srgbClr val="73B1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391509" y="1963109"/>
            <a:ext cx="6271573" cy="4287220"/>
          </a:xfrm>
          <a:prstGeom prst="rect">
            <a:avLst/>
          </a:prstGeom>
          <a:noFill/>
          <a:ln w="57150">
            <a:solidFill>
              <a:srgbClr val="73B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</a:rPr>
              <a:t>        </a:t>
            </a:r>
            <a:endParaRPr lang="en-US" altLang="ko-KR" sz="2000">
              <a:solidFill>
                <a:schemeClr val="tx1"/>
              </a:solidFill>
            </a:endParaRPr>
          </a:p>
          <a:p>
            <a:endParaRPr lang="en-US" altLang="ko-KR" sz="2000">
              <a:solidFill>
                <a:schemeClr val="tx1"/>
              </a:solidFill>
            </a:endParaRPr>
          </a:p>
          <a:p>
            <a:endParaRPr lang="en-US" altLang="ko-KR" sz="20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Tray 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 물체가 외부 환경변화 또는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외란에 </a:t>
            </a:r>
            <a:r>
              <a:rPr lang="ko-KR" altLang="en-US" sz="20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의한</a:t>
            </a:r>
            <a:r>
              <a:rPr lang="en-US" altLang="ko-KR" sz="20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</a:p>
          <a:p>
            <a:r>
              <a:rPr lang="en-US" altLang="ko-KR" sz="20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ko-KR" altLang="en-US" sz="20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차체 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수평변화 대하여 매우 취약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ko-KR" altLang="en-US" b="1" i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→</a:t>
            </a:r>
            <a:r>
              <a:rPr lang="ko-KR" altLang="en-US" sz="2800" b="1" i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뛰는 아이와 충돌</a:t>
            </a:r>
            <a:r>
              <a:rPr lang="ko-KR" altLang="en-US" sz="1600" b="1" i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</a:t>
            </a:r>
            <a:endParaRPr lang="en-US" altLang="ko-KR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환경적인</a:t>
            </a:r>
            <a:r>
              <a:rPr lang="ko-KR" altLang="en-US" sz="105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요소로</a:t>
            </a:r>
            <a:r>
              <a:rPr lang="ko-KR" altLang="en-US" sz="12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인해</a:t>
            </a:r>
            <a:r>
              <a:rPr lang="en-US" altLang="ko-KR" sz="12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공급하지</a:t>
            </a:r>
            <a:r>
              <a:rPr lang="ko-KR" altLang="en-US" sz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못하는</a:t>
            </a:r>
            <a:r>
              <a:rPr lang="en-US" altLang="ko-KR" sz="12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경우발생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ko-KR" altLang="en-US" b="1" i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→</a:t>
            </a:r>
            <a:r>
              <a:rPr lang="ko-KR" altLang="en-US" sz="28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경사로가 많은 장소 등</a:t>
            </a:r>
            <a:endParaRPr lang="en-US" altLang="ko-KR" sz="1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다소 난해한 </a:t>
            </a:r>
            <a:r>
              <a:rPr lang="ko-KR" altLang="en-US" sz="20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자율주행 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로봇관련 사고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ko-KR" altLang="en-US" sz="2000" b="1" i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→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6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 </a:t>
            </a:r>
            <a:r>
              <a:rPr lang="ko-KR" altLang="en-US" sz="16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사고방지를 </a:t>
            </a:r>
            <a:r>
              <a:rPr lang="ko-KR" altLang="en-US" sz="160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위해 </a:t>
            </a:r>
            <a:r>
              <a:rPr lang="ko-KR" altLang="en-US" sz="16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보다 안전한 모델필요</a:t>
            </a:r>
            <a:endParaRPr lang="en-US" altLang="ko-KR" sz="1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51" name="TextBox 2050"/>
          <p:cNvSpPr txBox="1"/>
          <p:nvPr/>
        </p:nvSpPr>
        <p:spPr>
          <a:xfrm>
            <a:off x="7462088" y="2129233"/>
            <a:ext cx="213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기존모델 단점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7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4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6" y="257016"/>
            <a:ext cx="4475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 아이디어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34430" y="3174521"/>
            <a:ext cx="4030847" cy="3317282"/>
            <a:chOff x="807019" y="1837860"/>
            <a:chExt cx="4454535" cy="440291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019" y="1837860"/>
              <a:ext cx="4454535" cy="440291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7" name="직선 연결선 6"/>
            <p:cNvCxnSpPr/>
            <p:nvPr/>
          </p:nvCxnSpPr>
          <p:spPr>
            <a:xfrm>
              <a:off x="3063240" y="2825496"/>
              <a:ext cx="9144" cy="4846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아래쪽 화살표 설명선 8"/>
          <p:cNvSpPr/>
          <p:nvPr/>
        </p:nvSpPr>
        <p:spPr>
          <a:xfrm>
            <a:off x="5197280" y="2825510"/>
            <a:ext cx="2880360" cy="1664208"/>
          </a:xfrm>
          <a:prstGeom prst="downArrowCallout">
            <a:avLst>
              <a:gd name="adj1" fmla="val 25000"/>
              <a:gd name="adj2" fmla="val 25000"/>
              <a:gd name="adj3" fmla="val 2189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glow>
              <a:schemeClr val="accent1"/>
            </a:glow>
            <a:outerShdw blurRad="50800" dist="101600" dir="7200000" algn="ctr" rotWithShape="0">
              <a:srgbClr val="000000"/>
            </a:outerShdw>
            <a:reflection endPos="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accent5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3200">
                <a:solidFill>
                  <a:schemeClr val="accent5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축 </a:t>
            </a:r>
            <a:r>
              <a:rPr lang="ko-KR" altLang="en-US" sz="3200" err="1">
                <a:solidFill>
                  <a:schemeClr val="accent5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짐벌</a:t>
            </a:r>
            <a:endParaRPr lang="ko-KR" altLang="en-US" sz="3200">
              <a:solidFill>
                <a:schemeClr val="accent5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십자형 14"/>
          <p:cNvSpPr/>
          <p:nvPr/>
        </p:nvSpPr>
        <p:spPr>
          <a:xfrm>
            <a:off x="8550516" y="3918634"/>
            <a:ext cx="884878" cy="914528"/>
          </a:xfrm>
          <a:prstGeom prst="plus">
            <a:avLst>
              <a:gd name="adj" fmla="val 40481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2161" y="1199598"/>
            <a:ext cx="67890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err="1">
                <a:solidFill>
                  <a:srgbClr val="73B1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짐벌</a:t>
            </a:r>
            <a:r>
              <a:rPr lang="ko-KR" altLang="en-US" sz="3600">
                <a:solidFill>
                  <a:srgbClr val="73B1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3600">
                <a:solidFill>
                  <a:srgbClr val="73B1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Gimbal</a:t>
            </a:r>
          </a:p>
          <a:p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외부의 움직임에 대해 반대 방향으로 같은 힘을 가함으로써 움직임을</a:t>
            </a:r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 0 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으로 만드는 원리</a:t>
            </a:r>
            <a:endParaRPr lang="en-US" altLang="ko-KR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>
                <a:latin typeface="HY견고딕" panose="02030600000101010101" pitchFamily="18" charset="-127"/>
                <a:ea typeface="HY견고딕" panose="02030600000101010101" pitchFamily="18" charset="-127"/>
              </a:rPr>
              <a:t>수평유지장치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318704" y="4786028"/>
            <a:ext cx="2660073" cy="1071418"/>
          </a:xfrm>
          <a:prstGeom prst="roundRect">
            <a:avLst/>
          </a:prstGeom>
          <a:solidFill>
            <a:srgbClr val="B4DE98"/>
          </a:solidFill>
          <a:ln>
            <a:noFill/>
          </a:ln>
          <a:effectLst>
            <a:outerShdw blurRad="50800" dist="101600" dir="72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Tray 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수평제어</a:t>
            </a:r>
          </a:p>
        </p:txBody>
      </p:sp>
      <p:pic>
        <p:nvPicPr>
          <p:cNvPr id="14" name="Picture 2" descr="현대로보틱스, F&amp;amp;B 서빙 로봇 출시 - 로봇신문사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6"/>
          <a:stretch/>
        </p:blipFill>
        <p:spPr bwMode="auto">
          <a:xfrm>
            <a:off x="9782302" y="2830645"/>
            <a:ext cx="2039875" cy="33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8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5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199064" y="1074286"/>
            <a:ext cx="11844000" cy="0"/>
          </a:xfrm>
          <a:prstGeom prst="line">
            <a:avLst/>
          </a:prstGeom>
          <a:ln w="73025" cap="rnd">
            <a:solidFill>
              <a:schemeClr val="accent6">
                <a:lumMod val="60000"/>
                <a:lumOff val="4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C5103FF-01BC-452F-85AE-05EA9BBFA28F}"/>
              </a:ext>
            </a:extLst>
          </p:cNvPr>
          <p:cNvSpPr txBox="1"/>
          <p:nvPr/>
        </p:nvSpPr>
        <p:spPr>
          <a:xfrm>
            <a:off x="270146" y="257016"/>
            <a:ext cx="4475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2" latinLnBrk="1">
              <a:defRPr/>
            </a:pP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 아이디어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846" y="2054108"/>
            <a:ext cx="2899682" cy="95410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기존모델</a:t>
            </a:r>
            <a:endParaRPr lang="en-US" altLang="ko-KR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Fixed Tray</a:t>
            </a:r>
            <a:endParaRPr lang="ko-KR" altLang="en-US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46" y="4574127"/>
            <a:ext cx="2899682" cy="95410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개선모델</a:t>
            </a:r>
            <a:endParaRPr lang="en-US" altLang="ko-KR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Gimbal Tray</a:t>
            </a:r>
            <a:endParaRPr lang="ko-KR" altLang="en-US" sz="28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477" y="3881886"/>
            <a:ext cx="1171129" cy="25489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477" y="1311214"/>
            <a:ext cx="1167798" cy="266196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5043221" y="3969968"/>
            <a:ext cx="1697840" cy="18652"/>
          </a:xfrm>
          <a:prstGeom prst="line">
            <a:avLst/>
          </a:prstGeom>
          <a:ln w="38100" cap="rnd">
            <a:solidFill>
              <a:srgbClr val="73B149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5046409" y="4615996"/>
            <a:ext cx="1685253" cy="1824477"/>
          </a:xfrm>
          <a:prstGeom prst="line">
            <a:avLst/>
          </a:prstGeom>
          <a:ln w="38100" cap="rnd">
            <a:solidFill>
              <a:srgbClr val="73B149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282"/>
          <p:cNvSpPr/>
          <p:nvPr/>
        </p:nvSpPr>
        <p:spPr>
          <a:xfrm>
            <a:off x="6741061" y="3973182"/>
            <a:ext cx="4516411" cy="2467291"/>
          </a:xfrm>
          <a:prstGeom prst="rect">
            <a:avLst/>
          </a:prstGeom>
          <a:noFill/>
          <a:ln w="38100" cap="flat">
            <a:solidFill>
              <a:srgbClr val="73B149"/>
            </a:solidFill>
            <a:prstDash val="solid"/>
            <a:miter lim="400000"/>
          </a:ln>
          <a:effectLst>
            <a:softEdge rad="0"/>
          </a:effectLst>
        </p:spPr>
        <p:txBody>
          <a:bodyPr wrap="square" lIns="26046" tIns="26046" rIns="26046" bIns="26046" numCol="1" anchor="ctr">
            <a:no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endParaRPr sz="1131"/>
          </a:p>
        </p:txBody>
      </p:sp>
      <p:grpSp>
        <p:nvGrpSpPr>
          <p:cNvPr id="14" name="그룹 13"/>
          <p:cNvGrpSpPr/>
          <p:nvPr/>
        </p:nvGrpSpPr>
        <p:grpSpPr>
          <a:xfrm>
            <a:off x="6876015" y="4140947"/>
            <a:ext cx="4095682" cy="2186693"/>
            <a:chOff x="5500315" y="1769075"/>
            <a:chExt cx="4902810" cy="4194780"/>
          </a:xfrm>
        </p:grpSpPr>
        <p:grpSp>
          <p:nvGrpSpPr>
            <p:cNvPr id="15" name="그룹 14"/>
            <p:cNvGrpSpPr/>
            <p:nvPr/>
          </p:nvGrpSpPr>
          <p:grpSpPr>
            <a:xfrm>
              <a:off x="5500315" y="2088385"/>
              <a:ext cx="4902810" cy="3698930"/>
              <a:chOff x="6441843" y="2532861"/>
              <a:chExt cx="4347792" cy="3519918"/>
            </a:xfrm>
          </p:grpSpPr>
          <p:sp>
            <p:nvSpPr>
              <p:cNvPr id="27" name="원통 26"/>
              <p:cNvSpPr/>
              <p:nvPr/>
            </p:nvSpPr>
            <p:spPr>
              <a:xfrm>
                <a:off x="6517862" y="3027285"/>
                <a:ext cx="4170851" cy="2735712"/>
              </a:xfrm>
              <a:prstGeom prst="can">
                <a:avLst>
                  <a:gd name="adj" fmla="val 32464"/>
                </a:avLst>
              </a:prstGeom>
              <a:solidFill>
                <a:schemeClr val="bg1">
                  <a:lumMod val="95000"/>
                  <a:alpha val="3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6517862" y="4462764"/>
                <a:ext cx="4170851" cy="15900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통 28"/>
              <p:cNvSpPr/>
              <p:nvPr/>
            </p:nvSpPr>
            <p:spPr>
              <a:xfrm>
                <a:off x="8492282" y="2799681"/>
                <a:ext cx="273086" cy="2390382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/>
              <p:cNvGrpSpPr/>
              <p:nvPr/>
            </p:nvGrpSpPr>
            <p:grpSpPr>
              <a:xfrm>
                <a:off x="7256030" y="3146048"/>
                <a:ext cx="230246" cy="2044015"/>
                <a:chOff x="7182035" y="2948455"/>
                <a:chExt cx="168676" cy="1890459"/>
              </a:xfrm>
            </p:grpSpPr>
            <p:sp>
              <p:nvSpPr>
                <p:cNvPr id="35" name="원통 34"/>
                <p:cNvSpPr/>
                <p:nvPr/>
              </p:nvSpPr>
              <p:spPr>
                <a:xfrm>
                  <a:off x="7214193" y="3757155"/>
                  <a:ext cx="99959" cy="1081759"/>
                </a:xfrm>
                <a:prstGeom prst="ca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원통 35"/>
                <p:cNvSpPr/>
                <p:nvPr/>
              </p:nvSpPr>
              <p:spPr>
                <a:xfrm>
                  <a:off x="7182035" y="2948455"/>
                  <a:ext cx="168676" cy="1331650"/>
                </a:xfrm>
                <a:prstGeom prst="ca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9388450" y="2659266"/>
                <a:ext cx="230246" cy="2278207"/>
                <a:chOff x="6773651" y="2938867"/>
                <a:chExt cx="168676" cy="2107057"/>
              </a:xfrm>
            </p:grpSpPr>
            <p:sp>
              <p:nvSpPr>
                <p:cNvPr id="33" name="원통 32"/>
                <p:cNvSpPr/>
                <p:nvPr/>
              </p:nvSpPr>
              <p:spPr>
                <a:xfrm>
                  <a:off x="6805808" y="3747566"/>
                  <a:ext cx="112522" cy="1298358"/>
                </a:xfrm>
                <a:prstGeom prst="ca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원통 33"/>
                <p:cNvSpPr/>
                <p:nvPr/>
              </p:nvSpPr>
              <p:spPr>
                <a:xfrm>
                  <a:off x="6773651" y="2938867"/>
                  <a:ext cx="168676" cy="1331650"/>
                </a:xfrm>
                <a:prstGeom prst="ca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타원 31"/>
              <p:cNvSpPr/>
              <p:nvPr/>
            </p:nvSpPr>
            <p:spPr>
              <a:xfrm rot="21052729">
                <a:off x="6441843" y="2532861"/>
                <a:ext cx="4347792" cy="7302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" name="직선 화살표 연결선 15"/>
            <p:cNvCxnSpPr/>
            <p:nvPr/>
          </p:nvCxnSpPr>
          <p:spPr>
            <a:xfrm flipH="1">
              <a:off x="6832114" y="2422593"/>
              <a:ext cx="1118587" cy="375841"/>
            </a:xfrm>
            <a:prstGeom prst="straightConnector1">
              <a:avLst/>
            </a:prstGeom>
            <a:ln w="571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7897707" y="2429679"/>
              <a:ext cx="934007" cy="136661"/>
            </a:xfrm>
            <a:prstGeom prst="straightConnector1">
              <a:avLst/>
            </a:prstGeom>
            <a:ln w="571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아래로 구부러진 화살표 17"/>
            <p:cNvSpPr/>
            <p:nvPr/>
          </p:nvSpPr>
          <p:spPr>
            <a:xfrm rot="2330150" flipH="1">
              <a:off x="7097596" y="1882820"/>
              <a:ext cx="658379" cy="659187"/>
            </a:xfrm>
            <a:prstGeom prst="curvedDownArrow">
              <a:avLst>
                <a:gd name="adj1" fmla="val 25000"/>
                <a:gd name="adj2" fmla="val 50000"/>
                <a:gd name="adj3" fmla="val 4314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601920" y="2236457"/>
                  <a:ext cx="672749" cy="4938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514342"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ix광안리 Medium" panose="00000600000000000000" pitchFamily="2" charset="-127"/>
                          </a:rPr>
                          <m:t>𝛼</m:t>
                        </m:r>
                      </m:oMath>
                    </m:oMathPara>
                  </a14:m>
                  <a:endParaRPr lang="ko-KR" altLang="en-US" sz="4400">
                    <a:solidFill>
                      <a:srgbClr val="FFC000"/>
                    </a:solidFill>
                    <a:latin typeface="Rix광안리 Medium" panose="00000600000000000000" pitchFamily="2" charset="-127"/>
                    <a:ea typeface="Rix광안리 Medium" panose="000006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920" y="2236457"/>
                  <a:ext cx="672749" cy="4938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619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9067262" y="1777153"/>
                  <a:ext cx="579720" cy="4233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514342"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ix광안리 Medium" panose="00000600000000000000" pitchFamily="2" charset="-127"/>
                          </a:rPr>
                          <m:t>𝛽</m:t>
                        </m:r>
                      </m:oMath>
                    </m:oMathPara>
                  </a14:m>
                  <a:endParaRPr lang="ko-KR" altLang="en-US" sz="4400">
                    <a:solidFill>
                      <a:schemeClr val="bg1"/>
                    </a:solidFill>
                    <a:latin typeface="Rix광안리 Medium" panose="00000600000000000000" pitchFamily="2" charset="-127"/>
                    <a:ea typeface="Rix광안리 Medium" panose="000006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262" y="1777153"/>
                  <a:ext cx="579720" cy="4233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5556" b="-1194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8257" y="4474744"/>
              <a:ext cx="1229229" cy="12292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78188" y="4206304"/>
              <a:ext cx="1266825" cy="9525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5945119" y="4664944"/>
              <a:ext cx="78" cy="12989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defTabSz="514342" latinLnBrk="1"/>
              <a:endParaRPr lang="ko-KR" altLang="en-US" sz="4400">
                <a:solidFill>
                  <a:schemeClr val="tx1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C5103FF-01BC-452F-85AE-05EA9BBFA28F}"/>
                </a:ext>
              </a:extLst>
            </p:cNvPr>
            <p:cNvSpPr txBox="1"/>
            <p:nvPr/>
          </p:nvSpPr>
          <p:spPr>
            <a:xfrm>
              <a:off x="7511844" y="2878080"/>
              <a:ext cx="1101453" cy="6494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514342" latinLnBrk="1">
                <a:defRPr/>
              </a:pPr>
              <a:r>
                <a:rPr lang="en-US" altLang="ko-KR" sz="1600">
                  <a:latin typeface="HY견고딕" panose="02030600000101010101" pitchFamily="18" charset="-127"/>
                  <a:ea typeface="HY견고딕" panose="02030600000101010101" pitchFamily="18" charset="-127"/>
                </a:rPr>
                <a:t>Pivot</a:t>
              </a:r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아래로 구부러진 화살표 19"/>
            <p:cNvSpPr/>
            <p:nvPr/>
          </p:nvSpPr>
          <p:spPr>
            <a:xfrm rot="19389655">
              <a:off x="8239557" y="1769075"/>
              <a:ext cx="690190" cy="515163"/>
            </a:xfrm>
            <a:prstGeom prst="curvedDownArrow">
              <a:avLst>
                <a:gd name="adj1" fmla="val 50000"/>
                <a:gd name="adj2" fmla="val 107349"/>
                <a:gd name="adj3" fmla="val 2502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683477" y="3967532"/>
            <a:ext cx="1359744" cy="639841"/>
          </a:xfrm>
          <a:prstGeom prst="rect">
            <a:avLst/>
          </a:prstGeom>
          <a:noFill/>
          <a:ln w="38100">
            <a:solidFill>
              <a:srgbClr val="73B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 flipV="1">
            <a:off x="5086858" y="1413888"/>
            <a:ext cx="1654203" cy="2436"/>
          </a:xfrm>
          <a:prstGeom prst="line">
            <a:avLst/>
          </a:prstGeom>
          <a:ln w="38100" cap="rnd">
            <a:solidFill>
              <a:srgbClr val="73B149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CB506142-DFF1-4287-A922-050EF186069B}"/>
              </a:ext>
            </a:extLst>
          </p:cNvPr>
          <p:cNvCxnSpPr>
            <a:cxnSpLocks/>
          </p:cNvCxnSpPr>
          <p:nvPr/>
        </p:nvCxnSpPr>
        <p:spPr>
          <a:xfrm>
            <a:off x="5046409" y="2062352"/>
            <a:ext cx="1685253" cy="1824477"/>
          </a:xfrm>
          <a:prstGeom prst="line">
            <a:avLst/>
          </a:prstGeom>
          <a:ln w="38100" cap="rnd">
            <a:solidFill>
              <a:srgbClr val="73B149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hape 282"/>
          <p:cNvSpPr/>
          <p:nvPr/>
        </p:nvSpPr>
        <p:spPr>
          <a:xfrm>
            <a:off x="6741061" y="1419538"/>
            <a:ext cx="4516411" cy="2467291"/>
          </a:xfrm>
          <a:prstGeom prst="rect">
            <a:avLst/>
          </a:prstGeom>
          <a:noFill/>
          <a:ln w="38100" cap="flat">
            <a:solidFill>
              <a:srgbClr val="73B149"/>
            </a:solidFill>
            <a:prstDash val="solid"/>
            <a:miter lim="400000"/>
          </a:ln>
          <a:effectLst>
            <a:softEdge rad="0"/>
          </a:effectLst>
        </p:spPr>
        <p:txBody>
          <a:bodyPr wrap="square" lIns="26046" tIns="26046" rIns="26046" bIns="26046" numCol="1" anchor="ctr">
            <a:no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endParaRPr sz="1131"/>
          </a:p>
        </p:txBody>
      </p:sp>
      <p:grpSp>
        <p:nvGrpSpPr>
          <p:cNvPr id="71" name="그룹 70"/>
          <p:cNvGrpSpPr/>
          <p:nvPr/>
        </p:nvGrpSpPr>
        <p:grpSpPr>
          <a:xfrm>
            <a:off x="6947626" y="1940626"/>
            <a:ext cx="3940731" cy="1556554"/>
            <a:chOff x="5571997" y="2801341"/>
            <a:chExt cx="4717322" cy="2985972"/>
          </a:xfrm>
        </p:grpSpPr>
        <p:grpSp>
          <p:nvGrpSpPr>
            <p:cNvPr id="72" name="그룹 71"/>
            <p:cNvGrpSpPr/>
            <p:nvPr/>
          </p:nvGrpSpPr>
          <p:grpSpPr>
            <a:xfrm>
              <a:off x="5571997" y="2805956"/>
              <a:ext cx="4717322" cy="2981357"/>
              <a:chOff x="6505411" y="3215705"/>
              <a:chExt cx="4183302" cy="2837073"/>
            </a:xfrm>
          </p:grpSpPr>
          <p:sp>
            <p:nvSpPr>
              <p:cNvPr id="84" name="원통 83"/>
              <p:cNvSpPr/>
              <p:nvPr/>
            </p:nvSpPr>
            <p:spPr>
              <a:xfrm>
                <a:off x="6517862" y="3225134"/>
                <a:ext cx="4170851" cy="2537861"/>
              </a:xfrm>
              <a:prstGeom prst="can">
                <a:avLst>
                  <a:gd name="adj" fmla="val 32464"/>
                </a:avLst>
              </a:prstGeom>
              <a:solidFill>
                <a:schemeClr val="bg1">
                  <a:lumMod val="95000"/>
                  <a:alpha val="3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6517862" y="4462764"/>
                <a:ext cx="4170851" cy="15900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6505411" y="3215705"/>
                <a:ext cx="4183302" cy="8524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73" name="직선 화살표 연결선 72"/>
            <p:cNvCxnSpPr/>
            <p:nvPr/>
          </p:nvCxnSpPr>
          <p:spPr>
            <a:xfrm flipH="1">
              <a:off x="6928192" y="2801341"/>
              <a:ext cx="1118587" cy="375841"/>
            </a:xfrm>
            <a:prstGeom prst="straightConnector1">
              <a:avLst/>
            </a:prstGeom>
            <a:ln w="571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직사각형 93"/>
          <p:cNvSpPr/>
          <p:nvPr/>
        </p:nvSpPr>
        <p:spPr>
          <a:xfrm>
            <a:off x="3683477" y="1413888"/>
            <a:ext cx="1359744" cy="639841"/>
          </a:xfrm>
          <a:prstGeom prst="rect">
            <a:avLst/>
          </a:prstGeom>
          <a:noFill/>
          <a:ln w="38100">
            <a:solidFill>
              <a:srgbClr val="73B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오른쪽 화살표 107"/>
          <p:cNvSpPr/>
          <p:nvPr/>
        </p:nvSpPr>
        <p:spPr>
          <a:xfrm rot="9811434">
            <a:off x="8231845" y="4448258"/>
            <a:ext cx="866123" cy="156518"/>
          </a:xfrm>
          <a:prstGeom prst="rightArrow">
            <a:avLst>
              <a:gd name="adj1" fmla="val 16018"/>
              <a:gd name="adj2" fmla="val 21115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오른쪽 화살표 108"/>
          <p:cNvSpPr/>
          <p:nvPr/>
        </p:nvSpPr>
        <p:spPr>
          <a:xfrm>
            <a:off x="9066575" y="4323630"/>
            <a:ext cx="866123" cy="156518"/>
          </a:xfrm>
          <a:prstGeom prst="rightArrow">
            <a:avLst>
              <a:gd name="adj1" fmla="val 16018"/>
              <a:gd name="adj2" fmla="val 21115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417561" y="6036456"/>
            <a:ext cx="971420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defTabSz="514342" latinLnBrk="1"/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Motor_1</a:t>
            </a:r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346505" y="5799424"/>
            <a:ext cx="971420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defTabSz="514342" latinLnBrk="1"/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Motor_2</a:t>
            </a:r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33CFE-6923-480C-A88D-E4CC107BD15F}" type="slidenum">
              <a:rPr lang="ko-KR" altLang="en-US" smtClean="0"/>
              <a:pPr/>
              <a:t>9</a:t>
            </a:fld>
            <a:r>
              <a:rPr lang="en-US" altLang="ko-KR" smtClean="0"/>
              <a:t>/42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1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38</Pages>
  <Paragraphs>410</Paragraphs>
  <Words>1204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Windows User</dc:creator>
  <cp:lastModifiedBy>영호 정</cp:lastModifiedBy>
  <dc:title>PowerPoint 프레젠테이션</dc:title>
  <cp:version>10.105.293.56114</cp:version>
  <dcterms:modified xsi:type="dcterms:W3CDTF">2022-02-18T07:00:25Z</dcterms:modified>
</cp:coreProperties>
</file>